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Helvetica World" charset="1" panose="020B0500040000020004"/>
      <p:regular r:id="rId14"/>
    </p:embeddedFont>
    <p:embeddedFont>
      <p:font typeface="Helvetica World Bold" charset="1" panose="020B0800040000020004"/>
      <p:regular r:id="rId15"/>
    </p:embeddedFont>
    <p:embeddedFont>
      <p:font typeface="Helvetica World Italics" charset="1" panose="020B0500040000090004"/>
      <p:regular r:id="rId16"/>
    </p:embeddedFont>
    <p:embeddedFont>
      <p:font typeface="Helvetica World Bold Italics" charset="1" panose="020B0800040000090004"/>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62.svg" Type="http://schemas.openxmlformats.org/officeDocument/2006/relationships/image"/><Relationship Id="rId4" Target="../media/image10.pn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 Id="rId7" Target="../media/image65.png" Type="http://schemas.openxmlformats.org/officeDocument/2006/relationships/image"/><Relationship Id="rId8" Target="../media/image6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 Id="rId4" Target="../media/image67.png" Type="http://schemas.openxmlformats.org/officeDocument/2006/relationships/image"/><Relationship Id="rId5" Target="../media/image27.pn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 Id="rId4" Target="../media/image13.png" Type="http://schemas.openxmlformats.org/officeDocument/2006/relationships/image"/><Relationship Id="rId5" Target="../media/image67.png" Type="http://schemas.openxmlformats.org/officeDocument/2006/relationships/image"/><Relationship Id="rId6" Target="../media/image2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svg" Type="http://schemas.openxmlformats.org/officeDocument/2006/relationships/image"/><Relationship Id="rId4" Target="../media/image13.png" Type="http://schemas.openxmlformats.org/officeDocument/2006/relationships/image"/><Relationship Id="rId5" Target="../media/image67.png" Type="http://schemas.openxmlformats.org/officeDocument/2006/relationships/image"/><Relationship Id="rId6" Target="../media/image2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10.pn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9.png" Type="http://schemas.openxmlformats.org/officeDocument/2006/relationships/image"/><Relationship Id="rId7"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2" Target="../media/image32.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47.png" Type="http://schemas.openxmlformats.org/officeDocument/2006/relationships/image"/><Relationship Id="rId8" Target="../media/image48.png" Type="http://schemas.openxmlformats.org/officeDocument/2006/relationships/image"/><Relationship Id="rId9" Target="../media/image4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6676" r="0" b="-16676"/>
              </a:stretch>
            </a:blipFill>
          </p:spPr>
        </p:sp>
      </p:grpSp>
      <p:grpSp>
        <p:nvGrpSpPr>
          <p:cNvPr name="Group 4" id="4"/>
          <p:cNvGrpSpPr/>
          <p:nvPr/>
        </p:nvGrpSpPr>
        <p:grpSpPr>
          <a:xfrm rot="0">
            <a:off x="5029200" y="1174616"/>
            <a:ext cx="8229600" cy="8229600"/>
            <a:chOff x="0" y="0"/>
            <a:chExt cx="10972800" cy="10972800"/>
          </a:xfrm>
        </p:grpSpPr>
        <p:sp>
          <p:nvSpPr>
            <p:cNvPr name="Freeform 5" id="5"/>
            <p:cNvSpPr/>
            <p:nvPr/>
          </p:nvSpPr>
          <p:spPr>
            <a:xfrm flipH="false" flipV="false" rot="0">
              <a:off x="0" y="0"/>
              <a:ext cx="10972800" cy="10972800"/>
            </a:xfrm>
            <a:custGeom>
              <a:avLst/>
              <a:gdLst/>
              <a:ahLst/>
              <a:cxnLst/>
              <a:rect r="r" b="b" t="t" l="l"/>
              <a:pathLst>
                <a:path h="10972800" w="10972800">
                  <a:moveTo>
                    <a:pt x="0" y="0"/>
                  </a:moveTo>
                  <a:lnTo>
                    <a:pt x="10972800" y="0"/>
                  </a:lnTo>
                  <a:lnTo>
                    <a:pt x="10972800" y="10972800"/>
                  </a:lnTo>
                  <a:lnTo>
                    <a:pt x="0" y="10972800"/>
                  </a:lnTo>
                  <a:lnTo>
                    <a:pt x="0" y="0"/>
                  </a:lnTo>
                  <a:close/>
                </a:path>
              </a:pathLst>
            </a:custGeom>
            <a:blipFill>
              <a:blip r:embed="rId3"/>
              <a:stretch>
                <a:fillRect l="0" t="0" r="0" b="0"/>
              </a:stretch>
            </a:blipFill>
          </p:spPr>
        </p:sp>
      </p:grpSp>
      <p:sp>
        <p:nvSpPr>
          <p:cNvPr name="Freeform 6" id="6"/>
          <p:cNvSpPr/>
          <p:nvPr/>
        </p:nvSpPr>
        <p:spPr>
          <a:xfrm flipH="false" flipV="false" rot="0">
            <a:off x="6036498" y="4561418"/>
            <a:ext cx="6215004" cy="3615974"/>
          </a:xfrm>
          <a:custGeom>
            <a:avLst/>
            <a:gdLst/>
            <a:ahLst/>
            <a:cxnLst/>
            <a:rect r="r" b="b" t="t" l="l"/>
            <a:pathLst>
              <a:path h="3615974" w="6215004">
                <a:moveTo>
                  <a:pt x="0" y="0"/>
                </a:moveTo>
                <a:lnTo>
                  <a:pt x="6215004" y="0"/>
                </a:lnTo>
                <a:lnTo>
                  <a:pt x="6215004" y="3615974"/>
                </a:lnTo>
                <a:lnTo>
                  <a:pt x="0" y="36159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3498176"/>
            <a:ext cx="18288000" cy="1035025"/>
          </a:xfrm>
          <a:prstGeom prst="rect">
            <a:avLst/>
          </a:prstGeom>
        </p:spPr>
        <p:txBody>
          <a:bodyPr anchor="t" rtlCol="false" tIns="0" lIns="0" bIns="0" rIns="0">
            <a:spAutoFit/>
          </a:bodyPr>
          <a:lstStyle/>
          <a:p>
            <a:pPr algn="ctr">
              <a:lnSpc>
                <a:spcPts val="3999"/>
              </a:lnSpc>
            </a:pPr>
            <a:r>
              <a:rPr lang="en-US" sz="3999" spc="711">
                <a:solidFill>
                  <a:srgbClr val="000000"/>
                </a:solidFill>
                <a:latin typeface="Canva Sans Bold"/>
              </a:rPr>
              <a:t>EXPLORING CUSTOMER PURCHASE BEHAVIOR: A RETAIL ANALYTICS CASE STUDY ON BLACK FRIDAY SALES</a:t>
            </a:r>
          </a:p>
        </p:txBody>
      </p:sp>
      <p:grpSp>
        <p:nvGrpSpPr>
          <p:cNvPr name="Group 8" id="8"/>
          <p:cNvGrpSpPr/>
          <p:nvPr/>
        </p:nvGrpSpPr>
        <p:grpSpPr>
          <a:xfrm rot="0">
            <a:off x="15606939" y="5143500"/>
            <a:ext cx="5362122" cy="6702653"/>
            <a:chOff x="0" y="0"/>
            <a:chExt cx="7149496" cy="8936871"/>
          </a:xfrm>
        </p:grpSpPr>
        <p:sp>
          <p:nvSpPr>
            <p:cNvPr name="Freeform 9" id="9"/>
            <p:cNvSpPr/>
            <p:nvPr/>
          </p:nvSpPr>
          <p:spPr>
            <a:xfrm flipH="false" flipV="false" rot="0">
              <a:off x="0" y="0"/>
              <a:ext cx="7149465" cy="8936863"/>
            </a:xfrm>
            <a:custGeom>
              <a:avLst/>
              <a:gdLst/>
              <a:ahLst/>
              <a:cxnLst/>
              <a:rect r="r" b="b" t="t" l="l"/>
              <a:pathLst>
                <a:path h="8936863" w="7149465">
                  <a:moveTo>
                    <a:pt x="0" y="0"/>
                  </a:moveTo>
                  <a:lnTo>
                    <a:pt x="7149465" y="0"/>
                  </a:lnTo>
                  <a:lnTo>
                    <a:pt x="7149465" y="8936863"/>
                  </a:lnTo>
                  <a:lnTo>
                    <a:pt x="0" y="8936863"/>
                  </a:lnTo>
                  <a:lnTo>
                    <a:pt x="0" y="0"/>
                  </a:lnTo>
                  <a:close/>
                </a:path>
              </a:pathLst>
            </a:custGeom>
            <a:blipFill>
              <a:blip r:embed="rId6"/>
              <a:stretch>
                <a:fillRect l="0" t="-17" r="0" b="-17"/>
              </a:stretch>
            </a:blipFill>
          </p:spPr>
        </p:sp>
      </p:grpSp>
      <p:grpSp>
        <p:nvGrpSpPr>
          <p:cNvPr name="Group 10" id="10"/>
          <p:cNvGrpSpPr/>
          <p:nvPr/>
        </p:nvGrpSpPr>
        <p:grpSpPr>
          <a:xfrm rot="0">
            <a:off x="14117783" y="6877748"/>
            <a:ext cx="4503140" cy="5628925"/>
            <a:chOff x="0" y="0"/>
            <a:chExt cx="6004187" cy="7505233"/>
          </a:xfrm>
        </p:grpSpPr>
        <p:sp>
          <p:nvSpPr>
            <p:cNvPr name="Freeform 11" id="11"/>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7"/>
              <a:stretch>
                <a:fillRect l="-21" t="0" r="-21" b="0"/>
              </a:stretch>
            </a:blipFill>
          </p:spPr>
        </p:sp>
      </p:grpSp>
      <p:sp>
        <p:nvSpPr>
          <p:cNvPr name="Freeform 12" id="12"/>
          <p:cNvSpPr/>
          <p:nvPr/>
        </p:nvSpPr>
        <p:spPr>
          <a:xfrm flipH="false" flipV="false" rot="0">
            <a:off x="-5674694" y="9611980"/>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1028700" y="7524568"/>
            <a:ext cx="2385733" cy="1305646"/>
            <a:chOff x="0" y="0"/>
            <a:chExt cx="3180977" cy="1740861"/>
          </a:xfrm>
        </p:grpSpPr>
        <p:sp>
          <p:nvSpPr>
            <p:cNvPr name="Freeform 14" id="14"/>
            <p:cNvSpPr/>
            <p:nvPr/>
          </p:nvSpPr>
          <p:spPr>
            <a:xfrm flipH="false" flipV="false" rot="0">
              <a:off x="0" y="0"/>
              <a:ext cx="3180969" cy="1740916"/>
            </a:xfrm>
            <a:custGeom>
              <a:avLst/>
              <a:gdLst/>
              <a:ahLst/>
              <a:cxnLst/>
              <a:rect r="r" b="b" t="t" l="l"/>
              <a:pathLst>
                <a:path h="1740916" w="3180969">
                  <a:moveTo>
                    <a:pt x="0" y="0"/>
                  </a:moveTo>
                  <a:lnTo>
                    <a:pt x="3180969" y="0"/>
                  </a:lnTo>
                  <a:lnTo>
                    <a:pt x="3180969" y="1740916"/>
                  </a:lnTo>
                  <a:lnTo>
                    <a:pt x="0" y="1740916"/>
                  </a:lnTo>
                  <a:lnTo>
                    <a:pt x="0" y="0"/>
                  </a:lnTo>
                  <a:close/>
                </a:path>
              </a:pathLst>
            </a:custGeom>
            <a:blipFill>
              <a:blip r:embed="rId10"/>
              <a:stretch>
                <a:fillRect l="0" t="-230" r="0" b="-227"/>
              </a:stretch>
            </a:blipFill>
          </p:spPr>
        </p:sp>
      </p:grpSp>
      <p:sp>
        <p:nvSpPr>
          <p:cNvPr name="TextBox 15" id="15"/>
          <p:cNvSpPr txBox="true"/>
          <p:nvPr/>
        </p:nvSpPr>
        <p:spPr>
          <a:xfrm rot="0">
            <a:off x="6373075" y="4829904"/>
            <a:ext cx="5945102" cy="3984676"/>
          </a:xfrm>
          <a:prstGeom prst="rect">
            <a:avLst/>
          </a:prstGeom>
        </p:spPr>
        <p:txBody>
          <a:bodyPr anchor="t" rtlCol="false" tIns="0" lIns="0" bIns="0" rIns="0">
            <a:spAutoFit/>
          </a:bodyPr>
          <a:lstStyle/>
          <a:p>
            <a:pPr algn="ctr">
              <a:lnSpc>
                <a:spcPts val="4759"/>
              </a:lnSpc>
            </a:pPr>
            <a:r>
              <a:rPr lang="en-US" sz="3399" spc="316">
                <a:solidFill>
                  <a:srgbClr val="FFFFFF"/>
                </a:solidFill>
                <a:latin typeface="Canva Sans Bold"/>
              </a:rPr>
              <a:t>GROUP VII</a:t>
            </a:r>
            <a:r>
              <a:rPr lang="en-US" sz="3399" spc="316">
                <a:solidFill>
                  <a:srgbClr val="FFFFFF"/>
                </a:solidFill>
                <a:latin typeface="Canva Sans Bold"/>
              </a:rPr>
              <a:t>:</a:t>
            </a:r>
          </a:p>
          <a:p>
            <a:pPr>
              <a:lnSpc>
                <a:spcPts val="3779"/>
              </a:lnSpc>
            </a:pPr>
            <a:r>
              <a:rPr lang="en-US" sz="2700" spc="248">
                <a:solidFill>
                  <a:srgbClr val="FFFFFF"/>
                </a:solidFill>
                <a:latin typeface="Canva Sans Bold"/>
              </a:rPr>
              <a:t>1.BED PRAKASH PRADHAN. 2.ANURAG SINGH</a:t>
            </a:r>
          </a:p>
          <a:p>
            <a:pPr>
              <a:lnSpc>
                <a:spcPts val="3779"/>
              </a:lnSpc>
            </a:pPr>
            <a:r>
              <a:rPr lang="en-US" sz="2700" spc="248">
                <a:solidFill>
                  <a:srgbClr val="FFFFFF"/>
                </a:solidFill>
                <a:latin typeface="Canva Sans Bold"/>
              </a:rPr>
              <a:t>3.EEBAD REZA.</a:t>
            </a:r>
          </a:p>
          <a:p>
            <a:pPr>
              <a:lnSpc>
                <a:spcPts val="3779"/>
              </a:lnSpc>
            </a:pPr>
            <a:r>
              <a:rPr lang="en-US" sz="2700" spc="248">
                <a:solidFill>
                  <a:srgbClr val="FFFFFF"/>
                </a:solidFill>
                <a:latin typeface="Canva Sans Bold"/>
              </a:rPr>
              <a:t>4.OM MOHANTY.</a:t>
            </a:r>
          </a:p>
          <a:p>
            <a:pPr>
              <a:lnSpc>
                <a:spcPts val="3779"/>
              </a:lnSpc>
            </a:pPr>
            <a:r>
              <a:rPr lang="en-US" sz="2700" spc="248">
                <a:solidFill>
                  <a:srgbClr val="FFFFFF"/>
                </a:solidFill>
                <a:latin typeface="Canva Sans Bold"/>
              </a:rPr>
              <a:t>5.SATYAJEET MOHAPATRA.</a:t>
            </a:r>
          </a:p>
          <a:p>
            <a:pPr algn="l">
              <a:lnSpc>
                <a:spcPts val="3780"/>
              </a:lnSpc>
            </a:pPr>
          </a:p>
          <a:p>
            <a:pPr algn="ctr">
              <a:lnSpc>
                <a:spcPts val="4759"/>
              </a:lnSpc>
            </a:pPr>
          </a:p>
        </p:txBody>
      </p:sp>
      <p:grpSp>
        <p:nvGrpSpPr>
          <p:cNvPr name="Group 16" id="16"/>
          <p:cNvGrpSpPr/>
          <p:nvPr/>
        </p:nvGrpSpPr>
        <p:grpSpPr>
          <a:xfrm rot="0">
            <a:off x="14758427" y="1275243"/>
            <a:ext cx="2385733" cy="1305646"/>
            <a:chOff x="0" y="0"/>
            <a:chExt cx="3180977" cy="1740861"/>
          </a:xfrm>
        </p:grpSpPr>
        <p:sp>
          <p:nvSpPr>
            <p:cNvPr name="Freeform 17" id="17"/>
            <p:cNvSpPr/>
            <p:nvPr/>
          </p:nvSpPr>
          <p:spPr>
            <a:xfrm flipH="false" flipV="false" rot="0">
              <a:off x="0" y="0"/>
              <a:ext cx="3180969" cy="1740916"/>
            </a:xfrm>
            <a:custGeom>
              <a:avLst/>
              <a:gdLst/>
              <a:ahLst/>
              <a:cxnLst/>
              <a:rect r="r" b="b" t="t" l="l"/>
              <a:pathLst>
                <a:path h="1740916" w="3180969">
                  <a:moveTo>
                    <a:pt x="0" y="0"/>
                  </a:moveTo>
                  <a:lnTo>
                    <a:pt x="3180969" y="0"/>
                  </a:lnTo>
                  <a:lnTo>
                    <a:pt x="3180969" y="1740916"/>
                  </a:lnTo>
                  <a:lnTo>
                    <a:pt x="0" y="1740916"/>
                  </a:lnTo>
                  <a:lnTo>
                    <a:pt x="0" y="0"/>
                  </a:lnTo>
                  <a:close/>
                </a:path>
              </a:pathLst>
            </a:custGeom>
            <a:blipFill>
              <a:blip r:embed="rId10"/>
              <a:stretch>
                <a:fillRect l="0" t="-230" r="0" b="-227"/>
              </a:stretch>
            </a:blipFill>
          </p:spPr>
        </p:sp>
      </p:grpSp>
      <p:sp>
        <p:nvSpPr>
          <p:cNvPr name="Freeform 18" id="18"/>
          <p:cNvSpPr/>
          <p:nvPr/>
        </p:nvSpPr>
        <p:spPr>
          <a:xfrm flipH="false" flipV="false" rot="0">
            <a:off x="-5674694" y="-2322845"/>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9" id="19"/>
          <p:cNvGrpSpPr/>
          <p:nvPr/>
        </p:nvGrpSpPr>
        <p:grpSpPr>
          <a:xfrm rot="0">
            <a:off x="-1463115" y="-2206949"/>
            <a:ext cx="4503140" cy="5628925"/>
            <a:chOff x="0" y="0"/>
            <a:chExt cx="6004187" cy="7505233"/>
          </a:xfrm>
        </p:grpSpPr>
        <p:sp>
          <p:nvSpPr>
            <p:cNvPr name="Freeform 20" id="20"/>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11"/>
              <a:stretch>
                <a:fillRect l="-21" t="0" r="-21" b="0"/>
              </a:stretch>
            </a:blipFill>
          </p:spPr>
        </p:sp>
      </p:grpSp>
      <p:grpSp>
        <p:nvGrpSpPr>
          <p:cNvPr name="Group 21" id="21"/>
          <p:cNvGrpSpPr/>
          <p:nvPr/>
        </p:nvGrpSpPr>
        <p:grpSpPr>
          <a:xfrm rot="0">
            <a:off x="0" y="481784"/>
            <a:ext cx="5029200" cy="2384632"/>
            <a:chOff x="0" y="0"/>
            <a:chExt cx="6004187" cy="2846929"/>
          </a:xfrm>
        </p:grpSpPr>
        <p:sp>
          <p:nvSpPr>
            <p:cNvPr name="Freeform 22" id="22"/>
            <p:cNvSpPr/>
            <p:nvPr/>
          </p:nvSpPr>
          <p:spPr>
            <a:xfrm flipH="false" flipV="false" rot="0">
              <a:off x="0" y="0"/>
              <a:ext cx="6004179" cy="2846913"/>
            </a:xfrm>
            <a:custGeom>
              <a:avLst/>
              <a:gdLst/>
              <a:ahLst/>
              <a:cxnLst/>
              <a:rect r="r" b="b" t="t" l="l"/>
              <a:pathLst>
                <a:path h="2846913" w="6004179">
                  <a:moveTo>
                    <a:pt x="0" y="0"/>
                  </a:moveTo>
                  <a:lnTo>
                    <a:pt x="6004179" y="0"/>
                  </a:lnTo>
                  <a:lnTo>
                    <a:pt x="6004179" y="2846913"/>
                  </a:lnTo>
                  <a:lnTo>
                    <a:pt x="0" y="2846913"/>
                  </a:lnTo>
                  <a:lnTo>
                    <a:pt x="0" y="0"/>
                  </a:lnTo>
                  <a:close/>
                </a:path>
              </a:pathLst>
            </a:custGeom>
            <a:blipFill>
              <a:blip r:embed="rId11"/>
              <a:stretch>
                <a:fillRect l="0" t="-81757" r="0" b="-81758"/>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79882" y="9871645"/>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56484" y="-2607642"/>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006233" y="268037"/>
            <a:ext cx="13115301" cy="1434618"/>
          </a:xfrm>
          <a:prstGeom prst="rect">
            <a:avLst/>
          </a:prstGeom>
        </p:spPr>
        <p:txBody>
          <a:bodyPr anchor="t" rtlCol="false" tIns="0" lIns="0" bIns="0" rIns="0">
            <a:spAutoFit/>
          </a:bodyPr>
          <a:lstStyle/>
          <a:p>
            <a:pPr algn="l">
              <a:lnSpc>
                <a:spcPts val="11747"/>
              </a:lnSpc>
            </a:pPr>
            <a:r>
              <a:rPr lang="en-US" sz="8391">
                <a:solidFill>
                  <a:srgbClr val="202020"/>
                </a:solidFill>
                <a:latin typeface="Canva Sans Bold"/>
              </a:rPr>
              <a:t>Data Modelling</a:t>
            </a:r>
          </a:p>
        </p:txBody>
      </p:sp>
      <p:sp>
        <p:nvSpPr>
          <p:cNvPr name="Freeform 5" id="5"/>
          <p:cNvSpPr/>
          <p:nvPr/>
        </p:nvSpPr>
        <p:spPr>
          <a:xfrm flipH="false" flipV="false" rot="0">
            <a:off x="5385632" y="2218277"/>
            <a:ext cx="3733077" cy="5561124"/>
          </a:xfrm>
          <a:custGeom>
            <a:avLst/>
            <a:gdLst/>
            <a:ahLst/>
            <a:cxnLst/>
            <a:rect r="r" b="b" t="t" l="l"/>
            <a:pathLst>
              <a:path h="5561124" w="3733077">
                <a:moveTo>
                  <a:pt x="0" y="0"/>
                </a:moveTo>
                <a:lnTo>
                  <a:pt x="3733077" y="0"/>
                </a:lnTo>
                <a:lnTo>
                  <a:pt x="3733077" y="5561124"/>
                </a:lnTo>
                <a:lnTo>
                  <a:pt x="0" y="5561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891195" y="2718130"/>
            <a:ext cx="3059217" cy="4683160"/>
          </a:xfrm>
          <a:prstGeom prst="rect">
            <a:avLst/>
          </a:prstGeom>
        </p:spPr>
        <p:txBody>
          <a:bodyPr anchor="t" rtlCol="false" tIns="0" lIns="0" bIns="0" rIns="0">
            <a:spAutoFit/>
          </a:bodyPr>
          <a:lstStyle/>
          <a:p>
            <a:pPr algn="l">
              <a:lnSpc>
                <a:spcPts val="3331"/>
              </a:lnSpc>
            </a:pPr>
            <a:r>
              <a:rPr lang="en-US" sz="2380">
                <a:solidFill>
                  <a:srgbClr val="FFFFFF"/>
                </a:solidFill>
                <a:latin typeface="Helvetica World"/>
              </a:rPr>
              <a:t>(1.b)</a:t>
            </a:r>
            <a:r>
              <a:rPr lang="en-US" sz="2380">
                <a:solidFill>
                  <a:srgbClr val="FFFFFF"/>
                </a:solidFill>
                <a:latin typeface="Helvetica World Bold"/>
              </a:rPr>
              <a:t>Ridge Regression: </a:t>
            </a:r>
            <a:r>
              <a:rPr lang="en-US" sz="2380">
                <a:solidFill>
                  <a:srgbClr val="FFFFFF"/>
                </a:solidFill>
                <a:latin typeface="Helvetica World"/>
              </a:rPr>
              <a:t>This model solves a regression model where the loss function is the linear least squares function and regularization is given by the l2-norm. Also known as Ridge Regression</a:t>
            </a:r>
          </a:p>
        </p:txBody>
      </p:sp>
      <p:grpSp>
        <p:nvGrpSpPr>
          <p:cNvPr name="Group 7" id="7"/>
          <p:cNvGrpSpPr/>
          <p:nvPr/>
        </p:nvGrpSpPr>
        <p:grpSpPr>
          <a:xfrm rot="0">
            <a:off x="9442559" y="2362938"/>
            <a:ext cx="3733077" cy="5416463"/>
            <a:chOff x="0" y="0"/>
            <a:chExt cx="4977436" cy="7221951"/>
          </a:xfrm>
        </p:grpSpPr>
        <p:sp>
          <p:nvSpPr>
            <p:cNvPr name="Freeform 8" id="8"/>
            <p:cNvSpPr/>
            <p:nvPr/>
          </p:nvSpPr>
          <p:spPr>
            <a:xfrm flipH="false" flipV="false" rot="0">
              <a:off x="0" y="0"/>
              <a:ext cx="4977384" cy="7221982"/>
            </a:xfrm>
            <a:custGeom>
              <a:avLst/>
              <a:gdLst/>
              <a:ahLst/>
              <a:cxnLst/>
              <a:rect r="r" b="b" t="t" l="l"/>
              <a:pathLst>
                <a:path h="7221982" w="4977384">
                  <a:moveTo>
                    <a:pt x="629920" y="0"/>
                  </a:moveTo>
                  <a:lnTo>
                    <a:pt x="4347464" y="0"/>
                  </a:lnTo>
                  <a:cubicBezTo>
                    <a:pt x="4514469" y="0"/>
                    <a:pt x="4674743" y="66421"/>
                    <a:pt x="4792853" y="184531"/>
                  </a:cubicBezTo>
                  <a:cubicBezTo>
                    <a:pt x="4910963" y="302641"/>
                    <a:pt x="4977384" y="462915"/>
                    <a:pt x="4977384" y="629920"/>
                  </a:cubicBezTo>
                  <a:lnTo>
                    <a:pt x="4977384" y="6592062"/>
                  </a:lnTo>
                  <a:cubicBezTo>
                    <a:pt x="4977384" y="6759067"/>
                    <a:pt x="4910963" y="6919341"/>
                    <a:pt x="4792853" y="7037451"/>
                  </a:cubicBezTo>
                  <a:cubicBezTo>
                    <a:pt x="4674743" y="7155561"/>
                    <a:pt x="4514469" y="7221982"/>
                    <a:pt x="4347464" y="7221982"/>
                  </a:cubicBezTo>
                  <a:lnTo>
                    <a:pt x="629920" y="7221982"/>
                  </a:lnTo>
                  <a:cubicBezTo>
                    <a:pt x="282067" y="7221982"/>
                    <a:pt x="0" y="6939915"/>
                    <a:pt x="0" y="6592062"/>
                  </a:cubicBezTo>
                  <a:lnTo>
                    <a:pt x="0" y="629920"/>
                  </a:lnTo>
                  <a:cubicBezTo>
                    <a:pt x="0" y="282067"/>
                    <a:pt x="282067" y="0"/>
                    <a:pt x="629920" y="0"/>
                  </a:cubicBezTo>
                  <a:close/>
                </a:path>
              </a:pathLst>
            </a:custGeom>
            <a:solidFill>
              <a:srgbClr val="8C52FF"/>
            </a:solidFill>
          </p:spPr>
        </p:sp>
      </p:grpSp>
      <p:sp>
        <p:nvSpPr>
          <p:cNvPr name="TextBox 9" id="9"/>
          <p:cNvSpPr txBox="true"/>
          <p:nvPr/>
        </p:nvSpPr>
        <p:spPr>
          <a:xfrm rot="0">
            <a:off x="9816847" y="2608945"/>
            <a:ext cx="2984501" cy="3222477"/>
          </a:xfrm>
          <a:prstGeom prst="rect">
            <a:avLst/>
          </a:prstGeom>
        </p:spPr>
        <p:txBody>
          <a:bodyPr anchor="t" rtlCol="false" tIns="0" lIns="0" bIns="0" rIns="0">
            <a:spAutoFit/>
          </a:bodyPr>
          <a:lstStyle/>
          <a:p>
            <a:pPr algn="l">
              <a:lnSpc>
                <a:spcPts val="3569"/>
              </a:lnSpc>
            </a:pPr>
            <a:r>
              <a:rPr lang="en-US" sz="2550">
                <a:solidFill>
                  <a:srgbClr val="FFFFFF"/>
                </a:solidFill>
                <a:latin typeface="Helvetica World"/>
              </a:rPr>
              <a:t>(1.c) </a:t>
            </a:r>
            <a:r>
              <a:rPr lang="en-US" sz="2550">
                <a:solidFill>
                  <a:srgbClr val="FFFFFF"/>
                </a:solidFill>
                <a:latin typeface="Helvetica World Bold"/>
              </a:rPr>
              <a:t>Lasso Regression: </a:t>
            </a:r>
            <a:r>
              <a:rPr lang="en-US" sz="2550">
                <a:solidFill>
                  <a:srgbClr val="FFFFFF"/>
                </a:solidFill>
                <a:latin typeface="Helvetica World"/>
              </a:rPr>
              <a:t>This model solves a regression model where the loss function is the linear least function and regularization is given by the l1-norm. Also known as Lasso Regression</a:t>
            </a:r>
          </a:p>
        </p:txBody>
      </p:sp>
      <p:sp>
        <p:nvSpPr>
          <p:cNvPr name="Freeform 10" id="10"/>
          <p:cNvSpPr/>
          <p:nvPr/>
        </p:nvSpPr>
        <p:spPr>
          <a:xfrm flipH="false" flipV="false" rot="0">
            <a:off x="1162101" y="7953607"/>
            <a:ext cx="3899681" cy="3230764"/>
          </a:xfrm>
          <a:custGeom>
            <a:avLst/>
            <a:gdLst/>
            <a:ahLst/>
            <a:cxnLst/>
            <a:rect r="r" b="b" t="t" l="l"/>
            <a:pathLst>
              <a:path h="3230764" w="3899681">
                <a:moveTo>
                  <a:pt x="0" y="0"/>
                </a:moveTo>
                <a:lnTo>
                  <a:pt x="3899681" y="0"/>
                </a:lnTo>
                <a:lnTo>
                  <a:pt x="3899681" y="3230764"/>
                </a:lnTo>
                <a:lnTo>
                  <a:pt x="0" y="32307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619392" y="8271139"/>
            <a:ext cx="3151704" cy="1104899"/>
          </a:xfrm>
          <a:prstGeom prst="rect">
            <a:avLst/>
          </a:prstGeom>
        </p:spPr>
        <p:txBody>
          <a:bodyPr anchor="t" rtlCol="false" tIns="0" lIns="0" bIns="0" rIns="0">
            <a:spAutoFit/>
          </a:bodyPr>
          <a:lstStyle/>
          <a:p>
            <a:pPr algn="l">
              <a:lnSpc>
                <a:spcPts val="4200"/>
              </a:lnSpc>
            </a:pPr>
            <a:r>
              <a:rPr lang="en-US" sz="3000">
                <a:solidFill>
                  <a:srgbClr val="FFFFFF"/>
                </a:solidFill>
                <a:latin typeface="Canva Sans Bold"/>
              </a:rPr>
              <a:t>RMSE - 4690.783</a:t>
            </a:r>
          </a:p>
          <a:p>
            <a:pPr algn="l">
              <a:lnSpc>
                <a:spcPts val="4200"/>
              </a:lnSpc>
            </a:pPr>
            <a:r>
              <a:rPr lang="en-US" sz="3000">
                <a:solidFill>
                  <a:srgbClr val="FFFFFF"/>
                </a:solidFill>
                <a:latin typeface="Canva Sans Bold"/>
              </a:rPr>
              <a:t>R² score-0.1294</a:t>
            </a:r>
          </a:p>
        </p:txBody>
      </p:sp>
      <p:sp>
        <p:nvSpPr>
          <p:cNvPr name="Freeform 12" id="12"/>
          <p:cNvSpPr/>
          <p:nvPr/>
        </p:nvSpPr>
        <p:spPr>
          <a:xfrm flipH="false" flipV="false" rot="0">
            <a:off x="5214349" y="7953607"/>
            <a:ext cx="3899681" cy="3230764"/>
          </a:xfrm>
          <a:custGeom>
            <a:avLst/>
            <a:gdLst/>
            <a:ahLst/>
            <a:cxnLst/>
            <a:rect r="r" b="b" t="t" l="l"/>
            <a:pathLst>
              <a:path h="3230764" w="3899681">
                <a:moveTo>
                  <a:pt x="0" y="0"/>
                </a:moveTo>
                <a:lnTo>
                  <a:pt x="3899681" y="0"/>
                </a:lnTo>
                <a:lnTo>
                  <a:pt x="3899681" y="3230764"/>
                </a:lnTo>
                <a:lnTo>
                  <a:pt x="0" y="32307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5666675" y="8244498"/>
            <a:ext cx="3170992" cy="1104899"/>
          </a:xfrm>
          <a:prstGeom prst="rect">
            <a:avLst/>
          </a:prstGeom>
        </p:spPr>
        <p:txBody>
          <a:bodyPr anchor="t" rtlCol="false" tIns="0" lIns="0" bIns="0" rIns="0">
            <a:spAutoFit/>
          </a:bodyPr>
          <a:lstStyle/>
          <a:p>
            <a:pPr algn="l">
              <a:lnSpc>
                <a:spcPts val="4200"/>
              </a:lnSpc>
            </a:pPr>
            <a:r>
              <a:rPr lang="en-US" sz="3000">
                <a:solidFill>
                  <a:srgbClr val="FFFFFF"/>
                </a:solidFill>
                <a:latin typeface="Canva Sans Bold"/>
              </a:rPr>
              <a:t>RMSE - 4690.283</a:t>
            </a:r>
          </a:p>
          <a:p>
            <a:pPr algn="l">
              <a:lnSpc>
                <a:spcPts val="4200"/>
              </a:lnSpc>
            </a:pPr>
            <a:r>
              <a:rPr lang="en-US" sz="3000">
                <a:solidFill>
                  <a:srgbClr val="FFFFFF"/>
                </a:solidFill>
                <a:latin typeface="Canva Sans Bold"/>
              </a:rPr>
              <a:t>R² score-0.1294</a:t>
            </a:r>
          </a:p>
        </p:txBody>
      </p:sp>
      <p:sp>
        <p:nvSpPr>
          <p:cNvPr name="Freeform 14" id="14"/>
          <p:cNvSpPr/>
          <p:nvPr/>
        </p:nvSpPr>
        <p:spPr>
          <a:xfrm flipH="false" flipV="false" rot="0">
            <a:off x="9275955" y="7953607"/>
            <a:ext cx="3899681" cy="3230764"/>
          </a:xfrm>
          <a:custGeom>
            <a:avLst/>
            <a:gdLst/>
            <a:ahLst/>
            <a:cxnLst/>
            <a:rect r="r" b="b" t="t" l="l"/>
            <a:pathLst>
              <a:path h="3230764" w="3899681">
                <a:moveTo>
                  <a:pt x="0" y="0"/>
                </a:moveTo>
                <a:lnTo>
                  <a:pt x="3899681" y="0"/>
                </a:lnTo>
                <a:lnTo>
                  <a:pt x="3899681" y="3230764"/>
                </a:lnTo>
                <a:lnTo>
                  <a:pt x="0" y="32307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9816847" y="8244498"/>
            <a:ext cx="3170992" cy="1104899"/>
          </a:xfrm>
          <a:prstGeom prst="rect">
            <a:avLst/>
          </a:prstGeom>
        </p:spPr>
        <p:txBody>
          <a:bodyPr anchor="t" rtlCol="false" tIns="0" lIns="0" bIns="0" rIns="0">
            <a:spAutoFit/>
          </a:bodyPr>
          <a:lstStyle/>
          <a:p>
            <a:pPr algn="l">
              <a:lnSpc>
                <a:spcPts val="4200"/>
              </a:lnSpc>
            </a:pPr>
            <a:r>
              <a:rPr lang="en-US" sz="3000">
                <a:solidFill>
                  <a:srgbClr val="FFFFFF"/>
                </a:solidFill>
                <a:latin typeface="Canva Sans Bold"/>
              </a:rPr>
              <a:t>RMSE - 4690.283</a:t>
            </a:r>
          </a:p>
          <a:p>
            <a:pPr algn="l">
              <a:lnSpc>
                <a:spcPts val="4200"/>
              </a:lnSpc>
            </a:pPr>
            <a:r>
              <a:rPr lang="en-US" sz="3000">
                <a:solidFill>
                  <a:srgbClr val="FFFFFF"/>
                </a:solidFill>
                <a:latin typeface="Canva Sans Bold"/>
              </a:rPr>
              <a:t>R² score-0.1294</a:t>
            </a:r>
          </a:p>
        </p:txBody>
      </p:sp>
      <p:sp>
        <p:nvSpPr>
          <p:cNvPr name="Freeform 16" id="16"/>
          <p:cNvSpPr/>
          <p:nvPr/>
        </p:nvSpPr>
        <p:spPr>
          <a:xfrm flipH="false" flipV="false" rot="0">
            <a:off x="13503051" y="7953607"/>
            <a:ext cx="3899681" cy="3230764"/>
          </a:xfrm>
          <a:custGeom>
            <a:avLst/>
            <a:gdLst/>
            <a:ahLst/>
            <a:cxnLst/>
            <a:rect r="r" b="b" t="t" l="l"/>
            <a:pathLst>
              <a:path h="3230764" w="3899681">
                <a:moveTo>
                  <a:pt x="0" y="0"/>
                </a:moveTo>
                <a:lnTo>
                  <a:pt x="3899681" y="0"/>
                </a:lnTo>
                <a:lnTo>
                  <a:pt x="3899681" y="3230764"/>
                </a:lnTo>
                <a:lnTo>
                  <a:pt x="0" y="32307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13884481" y="8244498"/>
            <a:ext cx="3136821" cy="1104899"/>
          </a:xfrm>
          <a:prstGeom prst="rect">
            <a:avLst/>
          </a:prstGeom>
        </p:spPr>
        <p:txBody>
          <a:bodyPr anchor="t" rtlCol="false" tIns="0" lIns="0" bIns="0" rIns="0">
            <a:spAutoFit/>
          </a:bodyPr>
          <a:lstStyle/>
          <a:p>
            <a:pPr algn="l">
              <a:lnSpc>
                <a:spcPts val="4200"/>
              </a:lnSpc>
            </a:pPr>
            <a:r>
              <a:rPr lang="en-US" sz="3000">
                <a:solidFill>
                  <a:srgbClr val="FFFFFF"/>
                </a:solidFill>
                <a:latin typeface="Canva Sans Bold"/>
              </a:rPr>
              <a:t>RMSE - 2874.030</a:t>
            </a:r>
          </a:p>
          <a:p>
            <a:pPr algn="l">
              <a:lnSpc>
                <a:spcPts val="4200"/>
              </a:lnSpc>
            </a:pPr>
            <a:r>
              <a:rPr lang="en-US" sz="3000">
                <a:solidFill>
                  <a:srgbClr val="FFFFFF"/>
                </a:solidFill>
                <a:latin typeface="Canva Sans Bold"/>
              </a:rPr>
              <a:t>R² score-0.6732</a:t>
            </a:r>
          </a:p>
        </p:txBody>
      </p:sp>
      <p:grpSp>
        <p:nvGrpSpPr>
          <p:cNvPr name="Group 18" id="18"/>
          <p:cNvGrpSpPr/>
          <p:nvPr/>
        </p:nvGrpSpPr>
        <p:grpSpPr>
          <a:xfrm rot="0">
            <a:off x="13503051" y="2362938"/>
            <a:ext cx="3733077" cy="5416463"/>
            <a:chOff x="0" y="0"/>
            <a:chExt cx="4977436" cy="7221951"/>
          </a:xfrm>
        </p:grpSpPr>
        <p:sp>
          <p:nvSpPr>
            <p:cNvPr name="Freeform 19" id="19"/>
            <p:cNvSpPr/>
            <p:nvPr/>
          </p:nvSpPr>
          <p:spPr>
            <a:xfrm flipH="false" flipV="false" rot="0">
              <a:off x="0" y="0"/>
              <a:ext cx="4977384" cy="7221982"/>
            </a:xfrm>
            <a:custGeom>
              <a:avLst/>
              <a:gdLst/>
              <a:ahLst/>
              <a:cxnLst/>
              <a:rect r="r" b="b" t="t" l="l"/>
              <a:pathLst>
                <a:path h="7221982" w="4977384">
                  <a:moveTo>
                    <a:pt x="629920" y="0"/>
                  </a:moveTo>
                  <a:lnTo>
                    <a:pt x="4347464" y="0"/>
                  </a:lnTo>
                  <a:cubicBezTo>
                    <a:pt x="4514469" y="0"/>
                    <a:pt x="4674743" y="66421"/>
                    <a:pt x="4792853" y="184531"/>
                  </a:cubicBezTo>
                  <a:cubicBezTo>
                    <a:pt x="4910963" y="302641"/>
                    <a:pt x="4977384" y="462915"/>
                    <a:pt x="4977384" y="629920"/>
                  </a:cubicBezTo>
                  <a:lnTo>
                    <a:pt x="4977384" y="6592062"/>
                  </a:lnTo>
                  <a:cubicBezTo>
                    <a:pt x="4977384" y="6759067"/>
                    <a:pt x="4910963" y="6919341"/>
                    <a:pt x="4792853" y="7037451"/>
                  </a:cubicBezTo>
                  <a:cubicBezTo>
                    <a:pt x="4674743" y="7155561"/>
                    <a:pt x="4514469" y="7221982"/>
                    <a:pt x="4347464" y="7221982"/>
                  </a:cubicBezTo>
                  <a:lnTo>
                    <a:pt x="629920" y="7221982"/>
                  </a:lnTo>
                  <a:cubicBezTo>
                    <a:pt x="282067" y="7221982"/>
                    <a:pt x="0" y="6939915"/>
                    <a:pt x="0" y="6592062"/>
                  </a:cubicBezTo>
                  <a:lnTo>
                    <a:pt x="0" y="629920"/>
                  </a:lnTo>
                  <a:cubicBezTo>
                    <a:pt x="0" y="282067"/>
                    <a:pt x="282067" y="0"/>
                    <a:pt x="629920" y="0"/>
                  </a:cubicBezTo>
                  <a:close/>
                </a:path>
              </a:pathLst>
            </a:custGeom>
            <a:solidFill>
              <a:srgbClr val="8C52FF"/>
            </a:solidFill>
          </p:spPr>
        </p:sp>
      </p:grpSp>
      <p:sp>
        <p:nvSpPr>
          <p:cNvPr name="TextBox 20" id="20"/>
          <p:cNvSpPr txBox="true"/>
          <p:nvPr/>
        </p:nvSpPr>
        <p:spPr>
          <a:xfrm rot="0">
            <a:off x="13870961" y="2718130"/>
            <a:ext cx="2984501" cy="4865504"/>
          </a:xfrm>
          <a:prstGeom prst="rect">
            <a:avLst/>
          </a:prstGeom>
        </p:spPr>
        <p:txBody>
          <a:bodyPr anchor="t" rtlCol="false" tIns="0" lIns="0" bIns="0" rIns="0">
            <a:spAutoFit/>
          </a:bodyPr>
          <a:lstStyle/>
          <a:p>
            <a:pPr algn="l">
              <a:lnSpc>
                <a:spcPts val="3778"/>
              </a:lnSpc>
            </a:pPr>
            <a:r>
              <a:rPr lang="en-US" sz="2700">
                <a:solidFill>
                  <a:srgbClr val="FFFFFF"/>
                </a:solidFill>
                <a:latin typeface="Helvetica World"/>
              </a:rPr>
              <a:t>(2)</a:t>
            </a:r>
            <a:r>
              <a:rPr lang="en-US" sz="2700">
                <a:solidFill>
                  <a:srgbClr val="FFFFFF"/>
                </a:solidFill>
                <a:latin typeface="Helvetica World Bold"/>
              </a:rPr>
              <a:t>KNN Regression:</a:t>
            </a:r>
          </a:p>
          <a:p>
            <a:pPr algn="l">
              <a:lnSpc>
                <a:spcPts val="3778"/>
              </a:lnSpc>
            </a:pPr>
            <a:r>
              <a:rPr lang="en-US" sz="2700">
                <a:solidFill>
                  <a:srgbClr val="FFFFFF"/>
                </a:solidFill>
                <a:latin typeface="Helvetica World Bold"/>
              </a:rPr>
              <a:t>It </a:t>
            </a:r>
            <a:r>
              <a:rPr lang="en-US" sz="2700">
                <a:solidFill>
                  <a:srgbClr val="FFFFFF"/>
                </a:solidFill>
                <a:latin typeface="Helvetica World"/>
              </a:rPr>
              <a:t>predicts continuous values by averaging the 'K' nearest data points' target values from the training set to the new input data point.</a:t>
            </a:r>
          </a:p>
        </p:txBody>
      </p:sp>
      <p:grpSp>
        <p:nvGrpSpPr>
          <p:cNvPr name="Group 21" id="21"/>
          <p:cNvGrpSpPr/>
          <p:nvPr/>
        </p:nvGrpSpPr>
        <p:grpSpPr>
          <a:xfrm rot="0">
            <a:off x="-2155430" y="677354"/>
            <a:ext cx="4503140" cy="5628925"/>
            <a:chOff x="0" y="0"/>
            <a:chExt cx="6004187" cy="7505233"/>
          </a:xfrm>
        </p:grpSpPr>
        <p:sp>
          <p:nvSpPr>
            <p:cNvPr name="Freeform 22" id="22"/>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8"/>
              <a:stretch>
                <a:fillRect l="-21" t="0" r="-21" b="0"/>
              </a:stretch>
            </a:blipFill>
          </p:spPr>
        </p:sp>
      </p:grpSp>
      <p:grpSp>
        <p:nvGrpSpPr>
          <p:cNvPr name="Group 23" id="23"/>
          <p:cNvGrpSpPr/>
          <p:nvPr/>
        </p:nvGrpSpPr>
        <p:grpSpPr>
          <a:xfrm rot="0">
            <a:off x="-922865" y="1829382"/>
            <a:ext cx="4503140" cy="5628925"/>
            <a:chOff x="0" y="0"/>
            <a:chExt cx="6004187" cy="7505233"/>
          </a:xfrm>
        </p:grpSpPr>
        <p:sp>
          <p:nvSpPr>
            <p:cNvPr name="Freeform 24" id="24"/>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8"/>
              <a:stretch>
                <a:fillRect l="-21" t="0" r="-21" b="0"/>
              </a:stretch>
            </a:blipFill>
          </p:spPr>
        </p:sp>
      </p:grpSp>
      <p:sp>
        <p:nvSpPr>
          <p:cNvPr name="Freeform 25" id="25"/>
          <p:cNvSpPr/>
          <p:nvPr/>
        </p:nvSpPr>
        <p:spPr>
          <a:xfrm flipH="false" flipV="false" rot="0">
            <a:off x="1328705" y="2271558"/>
            <a:ext cx="3733077" cy="5561124"/>
          </a:xfrm>
          <a:custGeom>
            <a:avLst/>
            <a:gdLst/>
            <a:ahLst/>
            <a:cxnLst/>
            <a:rect r="r" b="b" t="t" l="l"/>
            <a:pathLst>
              <a:path h="5561124" w="3733077">
                <a:moveTo>
                  <a:pt x="0" y="0"/>
                </a:moveTo>
                <a:lnTo>
                  <a:pt x="3733077" y="0"/>
                </a:lnTo>
                <a:lnTo>
                  <a:pt x="3733077" y="5561124"/>
                </a:lnTo>
                <a:lnTo>
                  <a:pt x="0" y="5561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1628310" y="2718130"/>
            <a:ext cx="3262022" cy="5114552"/>
          </a:xfrm>
          <a:prstGeom prst="rect">
            <a:avLst/>
          </a:prstGeom>
        </p:spPr>
        <p:txBody>
          <a:bodyPr anchor="t" rtlCol="false" tIns="0" lIns="0" bIns="0" rIns="0">
            <a:spAutoFit/>
          </a:bodyPr>
          <a:lstStyle/>
          <a:p>
            <a:pPr algn="l">
              <a:lnSpc>
                <a:spcPts val="3575"/>
              </a:lnSpc>
            </a:pPr>
            <a:r>
              <a:rPr lang="en-US" sz="2553">
                <a:solidFill>
                  <a:srgbClr val="FFFFFF"/>
                </a:solidFill>
                <a:latin typeface="Helvetica World"/>
              </a:rPr>
              <a:t>(1.a)</a:t>
            </a:r>
            <a:r>
              <a:rPr lang="en-US" sz="2553">
                <a:solidFill>
                  <a:srgbClr val="FFFFFF"/>
                </a:solidFill>
                <a:latin typeface="Helvetica World Bold"/>
              </a:rPr>
              <a:t>Linear Regression</a:t>
            </a:r>
          </a:p>
          <a:p>
            <a:pPr algn="l">
              <a:lnSpc>
                <a:spcPts val="3575"/>
              </a:lnSpc>
            </a:pPr>
            <a:r>
              <a:rPr lang="en-US" sz="2553">
                <a:solidFill>
                  <a:srgbClr val="FFFFFF"/>
                </a:solidFill>
                <a:latin typeface="Helvetica World"/>
              </a:rPr>
              <a:t>Linear regression is a statistical method that fits a straight line to data, allowing us to predict and understand relationships between variables.</a:t>
            </a:r>
          </a:p>
          <a:p>
            <a:pPr algn="l">
              <a:lnSpc>
                <a:spcPts val="3575"/>
              </a:lnSpc>
            </a:pPr>
          </a:p>
        </p:txBody>
      </p:sp>
      <p:grpSp>
        <p:nvGrpSpPr>
          <p:cNvPr name="Group 27" id="27"/>
          <p:cNvGrpSpPr/>
          <p:nvPr/>
        </p:nvGrpSpPr>
        <p:grpSpPr>
          <a:xfrm rot="0">
            <a:off x="15904863" y="-642965"/>
            <a:ext cx="2995737" cy="2640638"/>
            <a:chOff x="0" y="0"/>
            <a:chExt cx="8514500" cy="7505233"/>
          </a:xfrm>
        </p:grpSpPr>
        <p:sp>
          <p:nvSpPr>
            <p:cNvPr name="Freeform 28" id="28"/>
            <p:cNvSpPr/>
            <p:nvPr/>
          </p:nvSpPr>
          <p:spPr>
            <a:xfrm flipH="false" flipV="false" rot="0">
              <a:off x="0" y="0"/>
              <a:ext cx="8514489" cy="7505192"/>
            </a:xfrm>
            <a:custGeom>
              <a:avLst/>
              <a:gdLst/>
              <a:ahLst/>
              <a:cxnLst/>
              <a:rect r="r" b="b" t="t" l="l"/>
              <a:pathLst>
                <a:path h="7505192" w="8514489">
                  <a:moveTo>
                    <a:pt x="0" y="0"/>
                  </a:moveTo>
                  <a:lnTo>
                    <a:pt x="8514489" y="0"/>
                  </a:lnTo>
                  <a:lnTo>
                    <a:pt x="8514489" y="7505192"/>
                  </a:lnTo>
                  <a:lnTo>
                    <a:pt x="0" y="7505192"/>
                  </a:lnTo>
                  <a:lnTo>
                    <a:pt x="0" y="0"/>
                  </a:lnTo>
                  <a:close/>
                </a:path>
              </a:pathLst>
            </a:custGeom>
            <a:blipFill>
              <a:blip r:embed="rId8"/>
              <a:stretch>
                <a:fillRect l="0" t="-20874" r="0" b="-20875"/>
              </a:stretch>
            </a:blipFill>
          </p:spPr>
        </p:sp>
      </p:grpSp>
      <p:grpSp>
        <p:nvGrpSpPr>
          <p:cNvPr name="Group 29" id="29"/>
          <p:cNvGrpSpPr/>
          <p:nvPr/>
        </p:nvGrpSpPr>
        <p:grpSpPr>
          <a:xfrm rot="0">
            <a:off x="15209753" y="623120"/>
            <a:ext cx="1811549" cy="1739817"/>
            <a:chOff x="0" y="0"/>
            <a:chExt cx="7814669" cy="7505233"/>
          </a:xfrm>
        </p:grpSpPr>
        <p:sp>
          <p:nvSpPr>
            <p:cNvPr name="Freeform 30" id="30"/>
            <p:cNvSpPr/>
            <p:nvPr/>
          </p:nvSpPr>
          <p:spPr>
            <a:xfrm flipH="false" flipV="false" rot="0">
              <a:off x="0" y="0"/>
              <a:ext cx="7814659" cy="7505192"/>
            </a:xfrm>
            <a:custGeom>
              <a:avLst/>
              <a:gdLst/>
              <a:ahLst/>
              <a:cxnLst/>
              <a:rect r="r" b="b" t="t" l="l"/>
              <a:pathLst>
                <a:path h="7505192" w="7814659">
                  <a:moveTo>
                    <a:pt x="0" y="0"/>
                  </a:moveTo>
                  <a:lnTo>
                    <a:pt x="7814659" y="0"/>
                  </a:lnTo>
                  <a:lnTo>
                    <a:pt x="7814659" y="7505192"/>
                  </a:lnTo>
                  <a:lnTo>
                    <a:pt x="0" y="7505192"/>
                  </a:lnTo>
                  <a:lnTo>
                    <a:pt x="0" y="0"/>
                  </a:lnTo>
                  <a:close/>
                </a:path>
              </a:pathLst>
            </a:custGeom>
            <a:blipFill>
              <a:blip r:embed="rId8"/>
              <a:stretch>
                <a:fillRect l="0" t="-15049" r="0" b="-15050"/>
              </a:stretch>
            </a:blipFill>
          </p:spPr>
        </p:sp>
      </p:grpSp>
    </p:spTree>
  </p:cSld>
  <p:clrMapOvr>
    <a:masterClrMapping/>
  </p:clrMapOvr>
  <p:transition spd="fast">
    <p:cover dir="ld"/>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79882" y="9871645"/>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37434" y="-2607642"/>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018823" y="1284410"/>
            <a:ext cx="4037646" cy="5047058"/>
            <a:chOff x="0" y="0"/>
            <a:chExt cx="6004187" cy="7505233"/>
          </a:xfrm>
        </p:grpSpPr>
        <p:sp>
          <p:nvSpPr>
            <p:cNvPr name="Freeform 5" id="5"/>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4"/>
              <a:stretch>
                <a:fillRect l="-21" t="0" r="-21" b="0"/>
              </a:stretch>
            </a:blipFill>
          </p:spPr>
        </p:sp>
      </p:grpSp>
      <p:sp>
        <p:nvSpPr>
          <p:cNvPr name="TextBox 6" id="6"/>
          <p:cNvSpPr txBox="true"/>
          <p:nvPr/>
        </p:nvSpPr>
        <p:spPr>
          <a:xfrm rot="0">
            <a:off x="1993957" y="269405"/>
            <a:ext cx="13115301" cy="1434618"/>
          </a:xfrm>
          <a:prstGeom prst="rect">
            <a:avLst/>
          </a:prstGeom>
        </p:spPr>
        <p:txBody>
          <a:bodyPr anchor="t" rtlCol="false" tIns="0" lIns="0" bIns="0" rIns="0">
            <a:spAutoFit/>
          </a:bodyPr>
          <a:lstStyle/>
          <a:p>
            <a:pPr algn="l">
              <a:lnSpc>
                <a:spcPts val="11747"/>
              </a:lnSpc>
            </a:pPr>
            <a:r>
              <a:rPr lang="en-US" sz="8391">
                <a:solidFill>
                  <a:srgbClr val="202020"/>
                </a:solidFill>
                <a:latin typeface="Canva Sans Bold"/>
              </a:rPr>
              <a:t>Data Modelling</a:t>
            </a:r>
          </a:p>
        </p:txBody>
      </p:sp>
      <p:grpSp>
        <p:nvGrpSpPr>
          <p:cNvPr name="Group 7" id="7"/>
          <p:cNvGrpSpPr/>
          <p:nvPr/>
        </p:nvGrpSpPr>
        <p:grpSpPr>
          <a:xfrm rot="0">
            <a:off x="-2532400" y="3404636"/>
            <a:ext cx="4682931" cy="5853664"/>
            <a:chOff x="0" y="0"/>
            <a:chExt cx="6004187" cy="7505233"/>
          </a:xfrm>
        </p:grpSpPr>
        <p:sp>
          <p:nvSpPr>
            <p:cNvPr name="Freeform 8" id="8"/>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4"/>
              <a:stretch>
                <a:fillRect l="-21" t="0" r="-21" b="0"/>
              </a:stretch>
            </a:blipFill>
          </p:spPr>
        </p:sp>
      </p:grpSp>
      <p:sp>
        <p:nvSpPr>
          <p:cNvPr name="Freeform 9" id="9"/>
          <p:cNvSpPr/>
          <p:nvPr/>
        </p:nvSpPr>
        <p:spPr>
          <a:xfrm flipH="false" flipV="false" rot="0">
            <a:off x="1344581" y="2158121"/>
            <a:ext cx="4323867" cy="5353486"/>
          </a:xfrm>
          <a:custGeom>
            <a:avLst/>
            <a:gdLst/>
            <a:ahLst/>
            <a:cxnLst/>
            <a:rect r="r" b="b" t="t" l="l"/>
            <a:pathLst>
              <a:path h="5353486" w="4323867">
                <a:moveTo>
                  <a:pt x="0" y="0"/>
                </a:moveTo>
                <a:lnTo>
                  <a:pt x="4323867" y="0"/>
                </a:lnTo>
                <a:lnTo>
                  <a:pt x="4323867" y="5353487"/>
                </a:lnTo>
                <a:lnTo>
                  <a:pt x="0" y="53534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581081" y="2792118"/>
            <a:ext cx="3939190" cy="4583499"/>
          </a:xfrm>
          <a:prstGeom prst="rect">
            <a:avLst/>
          </a:prstGeom>
        </p:spPr>
        <p:txBody>
          <a:bodyPr anchor="t" rtlCol="false" tIns="0" lIns="0" bIns="0" rIns="0">
            <a:spAutoFit/>
          </a:bodyPr>
          <a:lstStyle/>
          <a:p>
            <a:pPr algn="l">
              <a:lnSpc>
                <a:spcPts val="3574"/>
              </a:lnSpc>
            </a:pPr>
            <a:r>
              <a:rPr lang="en-US" sz="3000">
                <a:solidFill>
                  <a:srgbClr val="FFFFFF"/>
                </a:solidFill>
                <a:latin typeface="Helvetica World"/>
              </a:rPr>
              <a:t>(3)</a:t>
            </a:r>
            <a:r>
              <a:rPr lang="en-US" sz="3000">
                <a:solidFill>
                  <a:srgbClr val="FFFFFF"/>
                </a:solidFill>
                <a:latin typeface="Helvetica World Bold"/>
              </a:rPr>
              <a:t>Decision Tree Regression :</a:t>
            </a:r>
            <a:r>
              <a:rPr lang="en-US" sz="3000">
                <a:solidFill>
                  <a:srgbClr val="FFFFFF"/>
                </a:solidFill>
                <a:latin typeface="Helvetica World"/>
              </a:rPr>
              <a:t>It predicts numeric values using a tree-like model based on feature splits. It captures non-linear relationships between features for regression tasks.</a:t>
            </a:r>
          </a:p>
          <a:p>
            <a:pPr algn="l">
              <a:lnSpc>
                <a:spcPts val="3574"/>
              </a:lnSpc>
            </a:pPr>
          </a:p>
        </p:txBody>
      </p:sp>
      <p:grpSp>
        <p:nvGrpSpPr>
          <p:cNvPr name="Group 11" id="11"/>
          <p:cNvGrpSpPr/>
          <p:nvPr/>
        </p:nvGrpSpPr>
        <p:grpSpPr>
          <a:xfrm rot="0">
            <a:off x="6809875" y="2158121"/>
            <a:ext cx="4579911" cy="5353486"/>
            <a:chOff x="0" y="0"/>
            <a:chExt cx="6178384" cy="7221951"/>
          </a:xfrm>
        </p:grpSpPr>
        <p:sp>
          <p:nvSpPr>
            <p:cNvPr name="Freeform 12" id="12"/>
            <p:cNvSpPr/>
            <p:nvPr/>
          </p:nvSpPr>
          <p:spPr>
            <a:xfrm flipH="false" flipV="false" rot="0">
              <a:off x="0" y="0"/>
              <a:ext cx="6178423" cy="7221982"/>
            </a:xfrm>
            <a:custGeom>
              <a:avLst/>
              <a:gdLst/>
              <a:ahLst/>
              <a:cxnLst/>
              <a:rect r="r" b="b" t="t" l="l"/>
              <a:pathLst>
                <a:path h="7221982" w="6178423">
                  <a:moveTo>
                    <a:pt x="507492" y="0"/>
                  </a:moveTo>
                  <a:lnTo>
                    <a:pt x="5670931" y="0"/>
                  </a:lnTo>
                  <a:cubicBezTo>
                    <a:pt x="5805551" y="0"/>
                    <a:pt x="5934583" y="53467"/>
                    <a:pt x="6029833" y="148590"/>
                  </a:cubicBezTo>
                  <a:cubicBezTo>
                    <a:pt x="6125083" y="243713"/>
                    <a:pt x="6178423" y="372872"/>
                    <a:pt x="6178423" y="507492"/>
                  </a:cubicBezTo>
                  <a:lnTo>
                    <a:pt x="6178423" y="6714490"/>
                  </a:lnTo>
                  <a:cubicBezTo>
                    <a:pt x="6178423" y="6849110"/>
                    <a:pt x="6124956" y="6978142"/>
                    <a:pt x="6029833" y="7073392"/>
                  </a:cubicBezTo>
                  <a:cubicBezTo>
                    <a:pt x="5934710" y="7168642"/>
                    <a:pt x="5805551" y="7221982"/>
                    <a:pt x="5670931" y="7221982"/>
                  </a:cubicBezTo>
                  <a:lnTo>
                    <a:pt x="507492" y="7221982"/>
                  </a:lnTo>
                  <a:cubicBezTo>
                    <a:pt x="227203" y="7221982"/>
                    <a:pt x="0" y="6994779"/>
                    <a:pt x="0" y="6714490"/>
                  </a:cubicBezTo>
                  <a:lnTo>
                    <a:pt x="0" y="507492"/>
                  </a:lnTo>
                  <a:cubicBezTo>
                    <a:pt x="0" y="372872"/>
                    <a:pt x="53467" y="243840"/>
                    <a:pt x="148590" y="148590"/>
                  </a:cubicBezTo>
                  <a:cubicBezTo>
                    <a:pt x="243713" y="53340"/>
                    <a:pt x="372872" y="0"/>
                    <a:pt x="507492" y="0"/>
                  </a:cubicBezTo>
                  <a:close/>
                </a:path>
              </a:pathLst>
            </a:custGeom>
            <a:solidFill>
              <a:srgbClr val="8C52FF"/>
            </a:solidFill>
          </p:spPr>
        </p:sp>
      </p:grpSp>
      <p:sp>
        <p:nvSpPr>
          <p:cNvPr name="TextBox 13" id="13"/>
          <p:cNvSpPr txBox="true"/>
          <p:nvPr/>
        </p:nvSpPr>
        <p:spPr>
          <a:xfrm rot="0">
            <a:off x="7294957" y="2763543"/>
            <a:ext cx="3708399" cy="3074034"/>
          </a:xfrm>
          <a:prstGeom prst="rect">
            <a:avLst/>
          </a:prstGeom>
        </p:spPr>
        <p:txBody>
          <a:bodyPr anchor="t" rtlCol="false" tIns="0" lIns="0" bIns="0" rIns="0">
            <a:spAutoFit/>
          </a:bodyPr>
          <a:lstStyle/>
          <a:p>
            <a:pPr algn="l">
              <a:lnSpc>
                <a:spcPts val="3569"/>
              </a:lnSpc>
            </a:pPr>
            <a:r>
              <a:rPr lang="en-US" sz="2799">
                <a:solidFill>
                  <a:srgbClr val="FFFFFF"/>
                </a:solidFill>
                <a:latin typeface="Helvetica World"/>
              </a:rPr>
              <a:t>(4)</a:t>
            </a:r>
            <a:r>
              <a:rPr lang="en-US" sz="2799">
                <a:solidFill>
                  <a:srgbClr val="FFFFFF"/>
                </a:solidFill>
                <a:latin typeface="Helvetica World Bold"/>
              </a:rPr>
              <a:t>Random Forest Regressor: I</a:t>
            </a:r>
            <a:r>
              <a:rPr lang="en-US" sz="2799">
                <a:solidFill>
                  <a:srgbClr val="FFFFFF"/>
                </a:solidFill>
                <a:latin typeface="Helvetica World"/>
              </a:rPr>
              <a:t>t is an ensemble algorithm using decision trees as base learners. It combines predictions from multiple trees to improve accuracy and handle noisy data.</a:t>
            </a:r>
          </a:p>
        </p:txBody>
      </p:sp>
      <p:sp>
        <p:nvSpPr>
          <p:cNvPr name="Freeform 14" id="14"/>
          <p:cNvSpPr/>
          <p:nvPr/>
        </p:nvSpPr>
        <p:spPr>
          <a:xfrm flipH="false" flipV="false" rot="0">
            <a:off x="1176877" y="7787833"/>
            <a:ext cx="4491571" cy="3230761"/>
          </a:xfrm>
          <a:custGeom>
            <a:avLst/>
            <a:gdLst/>
            <a:ahLst/>
            <a:cxnLst/>
            <a:rect r="r" b="b" t="t" l="l"/>
            <a:pathLst>
              <a:path h="3230761" w="4491571">
                <a:moveTo>
                  <a:pt x="0" y="0"/>
                </a:moveTo>
                <a:lnTo>
                  <a:pt x="4491571" y="0"/>
                </a:lnTo>
                <a:lnTo>
                  <a:pt x="4491571" y="3230761"/>
                </a:lnTo>
                <a:lnTo>
                  <a:pt x="0" y="3230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925404" y="8301907"/>
            <a:ext cx="3162222" cy="1099038"/>
          </a:xfrm>
          <a:prstGeom prst="rect">
            <a:avLst/>
          </a:prstGeom>
        </p:spPr>
        <p:txBody>
          <a:bodyPr anchor="t" rtlCol="false" tIns="0" lIns="0" bIns="0" rIns="0">
            <a:spAutoFit/>
          </a:bodyPr>
          <a:lstStyle/>
          <a:p>
            <a:pPr algn="l">
              <a:lnSpc>
                <a:spcPts val="4200"/>
              </a:lnSpc>
            </a:pPr>
            <a:r>
              <a:rPr lang="en-US" sz="3000">
                <a:solidFill>
                  <a:srgbClr val="FFFFFF"/>
                </a:solidFill>
                <a:latin typeface="Canva Sans Bold"/>
              </a:rPr>
              <a:t>RMSE - 2872.67</a:t>
            </a:r>
          </a:p>
          <a:p>
            <a:pPr algn="l">
              <a:lnSpc>
                <a:spcPts val="4200"/>
              </a:lnSpc>
            </a:pPr>
            <a:r>
              <a:rPr lang="en-US" sz="3000">
                <a:solidFill>
                  <a:srgbClr val="FFFFFF"/>
                </a:solidFill>
                <a:latin typeface="Canva Sans Bold"/>
              </a:rPr>
              <a:t>R² score-0.6732</a:t>
            </a:r>
          </a:p>
        </p:txBody>
      </p:sp>
      <p:sp>
        <p:nvSpPr>
          <p:cNvPr name="Freeform 16" id="16"/>
          <p:cNvSpPr/>
          <p:nvPr/>
        </p:nvSpPr>
        <p:spPr>
          <a:xfrm flipH="false" flipV="false" rot="0">
            <a:off x="12662007" y="7758265"/>
            <a:ext cx="4532677" cy="3260329"/>
          </a:xfrm>
          <a:custGeom>
            <a:avLst/>
            <a:gdLst/>
            <a:ahLst/>
            <a:cxnLst/>
            <a:rect r="r" b="b" t="t" l="l"/>
            <a:pathLst>
              <a:path h="3260329" w="4532677">
                <a:moveTo>
                  <a:pt x="0" y="0"/>
                </a:moveTo>
                <a:lnTo>
                  <a:pt x="4532677" y="0"/>
                </a:lnTo>
                <a:lnTo>
                  <a:pt x="4532677" y="3260329"/>
                </a:lnTo>
                <a:lnTo>
                  <a:pt x="0" y="32603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13433861" y="8301907"/>
            <a:ext cx="2883575" cy="1104899"/>
          </a:xfrm>
          <a:prstGeom prst="rect">
            <a:avLst/>
          </a:prstGeom>
        </p:spPr>
        <p:txBody>
          <a:bodyPr anchor="t" rtlCol="false" tIns="0" lIns="0" bIns="0" rIns="0">
            <a:spAutoFit/>
          </a:bodyPr>
          <a:lstStyle/>
          <a:p>
            <a:pPr algn="l">
              <a:lnSpc>
                <a:spcPts val="4200"/>
              </a:lnSpc>
            </a:pPr>
            <a:r>
              <a:rPr lang="en-US" sz="3000">
                <a:solidFill>
                  <a:srgbClr val="FFFFFF"/>
                </a:solidFill>
                <a:latin typeface="Canva Sans Bold"/>
              </a:rPr>
              <a:t>RMSE - 2585.59</a:t>
            </a:r>
          </a:p>
          <a:p>
            <a:pPr algn="l">
              <a:lnSpc>
                <a:spcPts val="4200"/>
              </a:lnSpc>
            </a:pPr>
            <a:r>
              <a:rPr lang="en-US" sz="3000">
                <a:solidFill>
                  <a:srgbClr val="FFFFFF"/>
                </a:solidFill>
                <a:latin typeface="Canva Sans Bold"/>
              </a:rPr>
              <a:t>R² score-0.735</a:t>
            </a:r>
          </a:p>
        </p:txBody>
      </p:sp>
      <p:sp>
        <p:nvSpPr>
          <p:cNvPr name="Freeform 18" id="18"/>
          <p:cNvSpPr/>
          <p:nvPr/>
        </p:nvSpPr>
        <p:spPr>
          <a:xfrm flipH="false" flipV="false" rot="0">
            <a:off x="6898215" y="7788754"/>
            <a:ext cx="4491571" cy="3230761"/>
          </a:xfrm>
          <a:custGeom>
            <a:avLst/>
            <a:gdLst/>
            <a:ahLst/>
            <a:cxnLst/>
            <a:rect r="r" b="b" t="t" l="l"/>
            <a:pathLst>
              <a:path h="3230761" w="4491571">
                <a:moveTo>
                  <a:pt x="0" y="0"/>
                </a:moveTo>
                <a:lnTo>
                  <a:pt x="4491571" y="0"/>
                </a:lnTo>
                <a:lnTo>
                  <a:pt x="4491571" y="3230761"/>
                </a:lnTo>
                <a:lnTo>
                  <a:pt x="0" y="3230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7652523" y="8327438"/>
            <a:ext cx="3394475" cy="1099038"/>
          </a:xfrm>
          <a:prstGeom prst="rect">
            <a:avLst/>
          </a:prstGeom>
        </p:spPr>
        <p:txBody>
          <a:bodyPr anchor="t" rtlCol="false" tIns="0" lIns="0" bIns="0" rIns="0">
            <a:spAutoFit/>
          </a:bodyPr>
          <a:lstStyle/>
          <a:p>
            <a:pPr algn="l">
              <a:lnSpc>
                <a:spcPts val="4200"/>
              </a:lnSpc>
            </a:pPr>
            <a:r>
              <a:rPr lang="en-US" sz="3000">
                <a:solidFill>
                  <a:srgbClr val="FFFFFF"/>
                </a:solidFill>
                <a:latin typeface="Canva Sans Bold"/>
              </a:rPr>
              <a:t>RMSE - 2782.466</a:t>
            </a:r>
          </a:p>
          <a:p>
            <a:pPr algn="l">
              <a:lnSpc>
                <a:spcPts val="4200"/>
              </a:lnSpc>
            </a:pPr>
            <a:r>
              <a:rPr lang="en-US" sz="3000">
                <a:solidFill>
                  <a:srgbClr val="FFFFFF"/>
                </a:solidFill>
                <a:latin typeface="Canva Sans Bold"/>
              </a:rPr>
              <a:t>R² score-0.693</a:t>
            </a:r>
          </a:p>
        </p:txBody>
      </p:sp>
      <p:grpSp>
        <p:nvGrpSpPr>
          <p:cNvPr name="Group 20" id="20"/>
          <p:cNvGrpSpPr/>
          <p:nvPr/>
        </p:nvGrpSpPr>
        <p:grpSpPr>
          <a:xfrm rot="0">
            <a:off x="16036430" y="-1205490"/>
            <a:ext cx="4503140" cy="2952182"/>
            <a:chOff x="0" y="0"/>
            <a:chExt cx="6004187" cy="3936243"/>
          </a:xfrm>
        </p:grpSpPr>
        <p:sp>
          <p:nvSpPr>
            <p:cNvPr name="Freeform 21" id="21"/>
            <p:cNvSpPr/>
            <p:nvPr/>
          </p:nvSpPr>
          <p:spPr>
            <a:xfrm flipH="false" flipV="false" rot="0">
              <a:off x="0" y="0"/>
              <a:ext cx="6004179" cy="3936221"/>
            </a:xfrm>
            <a:custGeom>
              <a:avLst/>
              <a:gdLst/>
              <a:ahLst/>
              <a:cxnLst/>
              <a:rect r="r" b="b" t="t" l="l"/>
              <a:pathLst>
                <a:path h="3936221" w="6004179">
                  <a:moveTo>
                    <a:pt x="0" y="0"/>
                  </a:moveTo>
                  <a:lnTo>
                    <a:pt x="6004179" y="0"/>
                  </a:lnTo>
                  <a:lnTo>
                    <a:pt x="6004179" y="3936221"/>
                  </a:lnTo>
                  <a:lnTo>
                    <a:pt x="0" y="3936221"/>
                  </a:lnTo>
                  <a:lnTo>
                    <a:pt x="0" y="0"/>
                  </a:lnTo>
                  <a:close/>
                </a:path>
              </a:pathLst>
            </a:custGeom>
            <a:blipFill>
              <a:blip r:embed="rId4"/>
              <a:stretch>
                <a:fillRect l="0" t="-45294" r="0" b="-45295"/>
              </a:stretch>
            </a:blipFill>
          </p:spPr>
        </p:sp>
      </p:grpSp>
      <p:grpSp>
        <p:nvGrpSpPr>
          <p:cNvPr name="Group 22" id="22"/>
          <p:cNvGrpSpPr/>
          <p:nvPr/>
        </p:nvGrpSpPr>
        <p:grpSpPr>
          <a:xfrm rot="0">
            <a:off x="15655672" y="623120"/>
            <a:ext cx="1701540" cy="1672323"/>
            <a:chOff x="0" y="0"/>
            <a:chExt cx="7636358" cy="7505233"/>
          </a:xfrm>
        </p:grpSpPr>
        <p:sp>
          <p:nvSpPr>
            <p:cNvPr name="Freeform 23" id="23"/>
            <p:cNvSpPr/>
            <p:nvPr/>
          </p:nvSpPr>
          <p:spPr>
            <a:xfrm flipH="false" flipV="false" rot="0">
              <a:off x="0" y="0"/>
              <a:ext cx="7636348" cy="7505192"/>
            </a:xfrm>
            <a:custGeom>
              <a:avLst/>
              <a:gdLst/>
              <a:ahLst/>
              <a:cxnLst/>
              <a:rect r="r" b="b" t="t" l="l"/>
              <a:pathLst>
                <a:path h="7505192" w="7636348">
                  <a:moveTo>
                    <a:pt x="0" y="0"/>
                  </a:moveTo>
                  <a:lnTo>
                    <a:pt x="7636348" y="0"/>
                  </a:lnTo>
                  <a:lnTo>
                    <a:pt x="7636348" y="7505192"/>
                  </a:lnTo>
                  <a:lnTo>
                    <a:pt x="0" y="7505192"/>
                  </a:lnTo>
                  <a:lnTo>
                    <a:pt x="0" y="0"/>
                  </a:lnTo>
                  <a:close/>
                </a:path>
              </a:pathLst>
            </a:custGeom>
            <a:blipFill>
              <a:blip r:embed="rId4"/>
              <a:stretch>
                <a:fillRect l="0" t="-13565" r="0" b="-13565"/>
              </a:stretch>
            </a:blipFill>
          </p:spPr>
        </p:sp>
      </p:grpSp>
      <p:grpSp>
        <p:nvGrpSpPr>
          <p:cNvPr name="Group 24" id="24"/>
          <p:cNvGrpSpPr/>
          <p:nvPr/>
        </p:nvGrpSpPr>
        <p:grpSpPr>
          <a:xfrm rot="0">
            <a:off x="12629864" y="2186725"/>
            <a:ext cx="4727348" cy="5324883"/>
            <a:chOff x="0" y="0"/>
            <a:chExt cx="6172581" cy="6952793"/>
          </a:xfrm>
        </p:grpSpPr>
        <p:sp>
          <p:nvSpPr>
            <p:cNvPr name="Freeform 25" id="25"/>
            <p:cNvSpPr/>
            <p:nvPr/>
          </p:nvSpPr>
          <p:spPr>
            <a:xfrm flipH="false" flipV="false" rot="0">
              <a:off x="0" y="0"/>
              <a:ext cx="6172581" cy="6952742"/>
            </a:xfrm>
            <a:custGeom>
              <a:avLst/>
              <a:gdLst/>
              <a:ahLst/>
              <a:cxnLst/>
              <a:rect r="r" b="b" t="t" l="l"/>
              <a:pathLst>
                <a:path h="6952742" w="6172581">
                  <a:moveTo>
                    <a:pt x="508000" y="0"/>
                  </a:moveTo>
                  <a:lnTo>
                    <a:pt x="5664581" y="0"/>
                  </a:lnTo>
                  <a:cubicBezTo>
                    <a:pt x="5799328" y="0"/>
                    <a:pt x="5928487" y="53467"/>
                    <a:pt x="6023737" y="148844"/>
                  </a:cubicBezTo>
                  <a:cubicBezTo>
                    <a:pt x="6118987" y="244221"/>
                    <a:pt x="6172581" y="373253"/>
                    <a:pt x="6172581" y="508000"/>
                  </a:cubicBezTo>
                  <a:lnTo>
                    <a:pt x="6172581" y="6444869"/>
                  </a:lnTo>
                  <a:cubicBezTo>
                    <a:pt x="6172581" y="6579616"/>
                    <a:pt x="6119114" y="6708775"/>
                    <a:pt x="6023864" y="6804025"/>
                  </a:cubicBezTo>
                  <a:cubicBezTo>
                    <a:pt x="5928614" y="6899275"/>
                    <a:pt x="5799455" y="6952742"/>
                    <a:pt x="5664708" y="6952742"/>
                  </a:cubicBezTo>
                  <a:lnTo>
                    <a:pt x="508000" y="6952742"/>
                  </a:lnTo>
                  <a:cubicBezTo>
                    <a:pt x="373253" y="6952742"/>
                    <a:pt x="244094" y="6899275"/>
                    <a:pt x="148844" y="6804025"/>
                  </a:cubicBezTo>
                  <a:cubicBezTo>
                    <a:pt x="53594" y="6708775"/>
                    <a:pt x="0" y="6579489"/>
                    <a:pt x="0" y="6444869"/>
                  </a:cubicBezTo>
                  <a:lnTo>
                    <a:pt x="0" y="508000"/>
                  </a:lnTo>
                  <a:cubicBezTo>
                    <a:pt x="0" y="373253"/>
                    <a:pt x="53467" y="244094"/>
                    <a:pt x="148844" y="148844"/>
                  </a:cubicBezTo>
                  <a:cubicBezTo>
                    <a:pt x="244221" y="53594"/>
                    <a:pt x="373253" y="0"/>
                    <a:pt x="508000" y="0"/>
                  </a:cubicBezTo>
                  <a:close/>
                </a:path>
              </a:pathLst>
            </a:custGeom>
            <a:solidFill>
              <a:srgbClr val="8C52FF"/>
            </a:solidFill>
          </p:spPr>
        </p:sp>
      </p:grpSp>
      <p:sp>
        <p:nvSpPr>
          <p:cNvPr name="TextBox 26" id="26"/>
          <p:cNvSpPr txBox="true"/>
          <p:nvPr/>
        </p:nvSpPr>
        <p:spPr>
          <a:xfrm rot="0">
            <a:off x="13161436" y="2604116"/>
            <a:ext cx="3771943" cy="3392888"/>
          </a:xfrm>
          <a:prstGeom prst="rect">
            <a:avLst/>
          </a:prstGeom>
        </p:spPr>
        <p:txBody>
          <a:bodyPr anchor="t" rtlCol="false" tIns="0" lIns="0" bIns="0" rIns="0">
            <a:spAutoFit/>
          </a:bodyPr>
          <a:lstStyle/>
          <a:p>
            <a:pPr algn="l">
              <a:lnSpc>
                <a:spcPts val="3569"/>
              </a:lnSpc>
            </a:pPr>
            <a:r>
              <a:rPr lang="en-US" sz="2799">
                <a:solidFill>
                  <a:srgbClr val="FFFFFF"/>
                </a:solidFill>
                <a:latin typeface="Helvetica World"/>
              </a:rPr>
              <a:t>(5)</a:t>
            </a:r>
            <a:r>
              <a:rPr lang="en-US" sz="2799">
                <a:solidFill>
                  <a:srgbClr val="FFFFFF"/>
                </a:solidFill>
                <a:latin typeface="Helvetica World Bold"/>
              </a:rPr>
              <a:t>XGB Regressor</a:t>
            </a:r>
          </a:p>
          <a:p>
            <a:pPr algn="l">
              <a:lnSpc>
                <a:spcPts val="3569"/>
              </a:lnSpc>
            </a:pPr>
            <a:r>
              <a:rPr lang="en-US" sz="2799">
                <a:solidFill>
                  <a:srgbClr val="FFFFFF"/>
                </a:solidFill>
                <a:latin typeface="Helvetica World"/>
              </a:rPr>
              <a:t>XGBoost is an advanced implementation of gradient boosting, known for high predictive power, speed, and regularization to reduce overfitting.</a:t>
            </a:r>
          </a:p>
        </p:txBody>
      </p:sp>
    </p:spTree>
  </p:cSld>
  <p:clrMapOvr>
    <a:masterClrMapping/>
  </p:clrMapOvr>
  <p:transition spd="fast">
    <p:cover dir="ld"/>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74694" y="9855174"/>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51295" y="-2624112"/>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374055" y="-433529"/>
            <a:ext cx="4503140" cy="5628925"/>
            <a:chOff x="0" y="0"/>
            <a:chExt cx="6004187" cy="7505233"/>
          </a:xfrm>
        </p:grpSpPr>
        <p:sp>
          <p:nvSpPr>
            <p:cNvPr name="Freeform 5" id="5"/>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4"/>
              <a:stretch>
                <a:fillRect l="-21" t="0" r="-21" b="0"/>
              </a:stretch>
            </a:blipFill>
          </p:spPr>
        </p:sp>
      </p:grpSp>
      <p:grpSp>
        <p:nvGrpSpPr>
          <p:cNvPr name="Group 6" id="6"/>
          <p:cNvGrpSpPr/>
          <p:nvPr/>
        </p:nvGrpSpPr>
        <p:grpSpPr>
          <a:xfrm rot="0">
            <a:off x="-956535" y="1028700"/>
            <a:ext cx="4503140" cy="5628925"/>
            <a:chOff x="0" y="0"/>
            <a:chExt cx="6004187" cy="7505233"/>
          </a:xfrm>
        </p:grpSpPr>
        <p:sp>
          <p:nvSpPr>
            <p:cNvPr name="Freeform 7" id="7"/>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5"/>
              <a:stretch>
                <a:fillRect l="-21" t="0" r="-21" b="0"/>
              </a:stretch>
            </a:blipFill>
          </p:spPr>
        </p:sp>
      </p:grpSp>
      <p:grpSp>
        <p:nvGrpSpPr>
          <p:cNvPr name="Group 8" id="8"/>
          <p:cNvGrpSpPr/>
          <p:nvPr/>
        </p:nvGrpSpPr>
        <p:grpSpPr>
          <a:xfrm rot="0">
            <a:off x="14382545" y="7457011"/>
            <a:ext cx="4503140" cy="5628925"/>
            <a:chOff x="0" y="0"/>
            <a:chExt cx="6004187" cy="7505233"/>
          </a:xfrm>
        </p:grpSpPr>
        <p:sp>
          <p:nvSpPr>
            <p:cNvPr name="Freeform 9" id="9"/>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4"/>
              <a:stretch>
                <a:fillRect l="-21" t="0" r="-21" b="0"/>
              </a:stretch>
            </a:blipFill>
          </p:spPr>
        </p:sp>
      </p:grpSp>
      <p:grpSp>
        <p:nvGrpSpPr>
          <p:cNvPr name="Group 10" id="10"/>
          <p:cNvGrpSpPr/>
          <p:nvPr/>
        </p:nvGrpSpPr>
        <p:grpSpPr>
          <a:xfrm rot="0">
            <a:off x="15572530" y="8620882"/>
            <a:ext cx="4503140" cy="5628925"/>
            <a:chOff x="0" y="0"/>
            <a:chExt cx="6004187" cy="7505233"/>
          </a:xfrm>
        </p:grpSpPr>
        <p:sp>
          <p:nvSpPr>
            <p:cNvPr name="Freeform 11" id="11"/>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5"/>
              <a:stretch>
                <a:fillRect l="-21" t="0" r="-21" b="0"/>
              </a:stretch>
            </a:blipFill>
          </p:spPr>
        </p:sp>
      </p:grpSp>
      <p:sp>
        <p:nvSpPr>
          <p:cNvPr name="Freeform 12" id="12"/>
          <p:cNvSpPr/>
          <p:nvPr/>
        </p:nvSpPr>
        <p:spPr>
          <a:xfrm flipH="false" flipV="false" rot="0">
            <a:off x="1295035" y="1548708"/>
            <a:ext cx="7868253" cy="7709592"/>
          </a:xfrm>
          <a:custGeom>
            <a:avLst/>
            <a:gdLst/>
            <a:ahLst/>
            <a:cxnLst/>
            <a:rect r="r" b="b" t="t" l="l"/>
            <a:pathLst>
              <a:path h="7709592" w="7868253">
                <a:moveTo>
                  <a:pt x="0" y="0"/>
                </a:moveTo>
                <a:lnTo>
                  <a:pt x="7868253" y="0"/>
                </a:lnTo>
                <a:lnTo>
                  <a:pt x="7868253" y="7709592"/>
                </a:lnTo>
                <a:lnTo>
                  <a:pt x="0" y="7709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618520" y="2066846"/>
            <a:ext cx="6324135" cy="7092925"/>
          </a:xfrm>
          <a:prstGeom prst="rect">
            <a:avLst/>
          </a:prstGeom>
        </p:spPr>
        <p:txBody>
          <a:bodyPr anchor="t" rtlCol="false" tIns="0" lIns="0" bIns="0" rIns="0">
            <a:spAutoFit/>
          </a:bodyPr>
          <a:lstStyle/>
          <a:p>
            <a:pPr algn="just">
              <a:lnSpc>
                <a:spcPts val="2801"/>
              </a:lnSpc>
            </a:pPr>
            <a:r>
              <a:rPr lang="en-US" sz="2000">
                <a:solidFill>
                  <a:srgbClr val="FFFFFF"/>
                </a:solidFill>
                <a:latin typeface="DM Sans"/>
              </a:rPr>
              <a:t>After evaluating and comparing various models, it is evident that the XGBRegressor model outperforms the others in predicting the purchase amount from our dataset.</a:t>
            </a:r>
          </a:p>
          <a:p>
            <a:pPr algn="just">
              <a:lnSpc>
                <a:spcPts val="2801"/>
              </a:lnSpc>
            </a:pPr>
            <a:r>
              <a:rPr lang="en-US" sz="2000">
                <a:solidFill>
                  <a:srgbClr val="FFFFFF"/>
                </a:solidFill>
                <a:latin typeface="DM Sans"/>
              </a:rPr>
              <a:t>Model Parameters and Performance:</a:t>
            </a:r>
          </a:p>
          <a:p>
            <a:pPr algn="just" marL="457307" indent="-152436" lvl="2">
              <a:lnSpc>
                <a:spcPts val="2801"/>
              </a:lnSpc>
              <a:buFont typeface="Arial"/>
              <a:buChar char="⚬"/>
            </a:pPr>
            <a:r>
              <a:rPr lang="en-US" sz="2000">
                <a:solidFill>
                  <a:srgbClr val="FFFFFF"/>
                </a:solidFill>
                <a:latin typeface="DM Sans"/>
              </a:rPr>
              <a:t>Model: XGBRegressor</a:t>
            </a:r>
          </a:p>
          <a:p>
            <a:pPr algn="just" marL="457307" indent="-152436" lvl="2">
              <a:lnSpc>
                <a:spcPts val="2801"/>
              </a:lnSpc>
              <a:buFont typeface="Arial"/>
              <a:buChar char="⚬"/>
            </a:pPr>
            <a:r>
              <a:rPr lang="en-US" sz="2000">
                <a:solidFill>
                  <a:srgbClr val="FFFFFF"/>
                </a:solidFill>
                <a:latin typeface="DM Sans"/>
              </a:rPr>
              <a:t>Parameters: n_estimators=500, max_depth=10, learning_rate=0.05</a:t>
            </a:r>
          </a:p>
          <a:p>
            <a:pPr algn="just" marL="457307" indent="-152436" lvl="2">
              <a:lnSpc>
                <a:spcPts val="2801"/>
              </a:lnSpc>
              <a:buFont typeface="Arial"/>
              <a:buChar char="⚬"/>
            </a:pPr>
            <a:r>
              <a:rPr lang="en-US" sz="2000">
                <a:solidFill>
                  <a:srgbClr val="FFFFFF"/>
                </a:solidFill>
                <a:latin typeface="DM Sans"/>
              </a:rPr>
              <a:t>R-squared (R2) Score: 0.7356</a:t>
            </a:r>
          </a:p>
          <a:p>
            <a:pPr algn="just" marL="457307" indent="-152436" lvl="2">
              <a:lnSpc>
                <a:spcPts val="2801"/>
              </a:lnSpc>
              <a:buFont typeface="Arial"/>
              <a:buChar char="⚬"/>
            </a:pPr>
            <a:r>
              <a:rPr lang="en-US" sz="2000">
                <a:solidFill>
                  <a:srgbClr val="FFFFFF"/>
                </a:solidFill>
                <a:latin typeface="DM Sans"/>
              </a:rPr>
              <a:t>Root Mean Squared Error (RMSE): 2584.9993</a:t>
            </a:r>
          </a:p>
          <a:p>
            <a:pPr algn="just" marL="457307" indent="-152436" lvl="2">
              <a:lnSpc>
                <a:spcPts val="2801"/>
              </a:lnSpc>
            </a:pPr>
            <a:r>
              <a:rPr lang="en-US" sz="2000">
                <a:solidFill>
                  <a:srgbClr val="FFFFFF"/>
                </a:solidFill>
                <a:latin typeface="DM Sans"/>
              </a:rPr>
              <a:t>The high R2 score of 0.7356 indicates that approximately 73.56% of the variance in the purchase amount can be explained by the model. Moreover, the low RMSE value of 2584.9993 indicates that the model's predictions are quite accurate, with minimal errors.</a:t>
            </a:r>
          </a:p>
          <a:p>
            <a:pPr algn="just" marL="457307" indent="-152436" lvl="2">
              <a:lnSpc>
                <a:spcPts val="2801"/>
              </a:lnSpc>
            </a:pPr>
            <a:r>
              <a:rPr lang="en-US" sz="2000">
                <a:solidFill>
                  <a:srgbClr val="FFFFFF"/>
                </a:solidFill>
                <a:latin typeface="DM Sans"/>
              </a:rPr>
              <a:t>Therefore, we confidently recommend utilizing the XGBRegressor model for predicting purchase amounts in future analyses and applications.</a:t>
            </a:r>
          </a:p>
          <a:p>
            <a:pPr algn="just" marL="457307" indent="-152436" lvl="2">
              <a:lnSpc>
                <a:spcPts val="2801"/>
              </a:lnSpc>
            </a:pPr>
          </a:p>
        </p:txBody>
      </p:sp>
      <p:grpSp>
        <p:nvGrpSpPr>
          <p:cNvPr name="Group 14" id="14"/>
          <p:cNvGrpSpPr/>
          <p:nvPr/>
        </p:nvGrpSpPr>
        <p:grpSpPr>
          <a:xfrm rot="0">
            <a:off x="9258538" y="2162096"/>
            <a:ext cx="8425352" cy="6141341"/>
            <a:chOff x="0" y="0"/>
            <a:chExt cx="11233803" cy="8188455"/>
          </a:xfrm>
        </p:grpSpPr>
        <p:sp>
          <p:nvSpPr>
            <p:cNvPr name="Freeform 15" id="15"/>
            <p:cNvSpPr/>
            <p:nvPr/>
          </p:nvSpPr>
          <p:spPr>
            <a:xfrm flipH="false" flipV="false" rot="0">
              <a:off x="0" y="0"/>
              <a:ext cx="11233785" cy="8188452"/>
            </a:xfrm>
            <a:custGeom>
              <a:avLst/>
              <a:gdLst/>
              <a:ahLst/>
              <a:cxnLst/>
              <a:rect r="r" b="b" t="t" l="l"/>
              <a:pathLst>
                <a:path h="8188452" w="11233785">
                  <a:moveTo>
                    <a:pt x="0" y="0"/>
                  </a:moveTo>
                  <a:lnTo>
                    <a:pt x="11233785" y="0"/>
                  </a:lnTo>
                  <a:lnTo>
                    <a:pt x="11233785" y="8188452"/>
                  </a:lnTo>
                  <a:lnTo>
                    <a:pt x="0" y="8188452"/>
                  </a:lnTo>
                  <a:lnTo>
                    <a:pt x="0" y="0"/>
                  </a:lnTo>
                  <a:close/>
                </a:path>
              </a:pathLst>
            </a:custGeom>
            <a:blipFill>
              <a:blip r:embed="rId8"/>
              <a:stretch>
                <a:fillRect l="0" t="-311" r="0" b="-311"/>
              </a:stretch>
            </a:blipFill>
          </p:spPr>
        </p:sp>
      </p:grpSp>
      <p:sp>
        <p:nvSpPr>
          <p:cNvPr name="TextBox 16" id="16"/>
          <p:cNvSpPr txBox="true"/>
          <p:nvPr/>
        </p:nvSpPr>
        <p:spPr>
          <a:xfrm rot="0">
            <a:off x="5536244" y="27186"/>
            <a:ext cx="7213270" cy="1451127"/>
          </a:xfrm>
          <a:prstGeom prst="rect">
            <a:avLst/>
          </a:prstGeom>
        </p:spPr>
        <p:txBody>
          <a:bodyPr anchor="t" rtlCol="false" tIns="0" lIns="0" bIns="0" rIns="0">
            <a:spAutoFit/>
          </a:bodyPr>
          <a:lstStyle/>
          <a:p>
            <a:pPr algn="l">
              <a:lnSpc>
                <a:spcPts val="11887"/>
              </a:lnSpc>
            </a:pPr>
            <a:r>
              <a:rPr lang="en-US" sz="8491">
                <a:solidFill>
                  <a:srgbClr val="202020"/>
                </a:solidFill>
                <a:latin typeface="Canva Sans Bold"/>
              </a:rPr>
              <a:t>Conclusion</a:t>
            </a:r>
          </a:p>
        </p:txBody>
      </p:sp>
    </p:spTree>
  </p:cSld>
  <p:clrMapOvr>
    <a:masterClrMapping/>
  </p:clrMapOvr>
  <p:transition spd="slow">
    <p:cover dir="ld"/>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74694" y="9855174"/>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51295" y="-2624112"/>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530328" y="1592907"/>
            <a:ext cx="14474142" cy="2717402"/>
          </a:xfrm>
          <a:prstGeom prst="rect">
            <a:avLst/>
          </a:prstGeom>
        </p:spPr>
        <p:txBody>
          <a:bodyPr anchor="t" rtlCol="false" tIns="0" lIns="0" bIns="0" rIns="0">
            <a:spAutoFit/>
          </a:bodyPr>
          <a:lstStyle/>
          <a:p>
            <a:pPr algn="l">
              <a:lnSpc>
                <a:spcPts val="19962"/>
              </a:lnSpc>
            </a:pPr>
            <a:r>
              <a:rPr lang="en-US" sz="14259">
                <a:solidFill>
                  <a:srgbClr val="2D1362"/>
                </a:solidFill>
                <a:latin typeface="Canva Sans Bold"/>
              </a:rPr>
              <a:t>Any Questions?</a:t>
            </a:r>
          </a:p>
        </p:txBody>
      </p:sp>
      <p:grpSp>
        <p:nvGrpSpPr>
          <p:cNvPr name="Group 5" id="5"/>
          <p:cNvGrpSpPr/>
          <p:nvPr/>
        </p:nvGrpSpPr>
        <p:grpSpPr>
          <a:xfrm rot="0">
            <a:off x="-1527217" y="7724847"/>
            <a:ext cx="3054433" cy="1671608"/>
            <a:chOff x="0" y="0"/>
            <a:chExt cx="4072577" cy="2228811"/>
          </a:xfrm>
        </p:grpSpPr>
        <p:sp>
          <p:nvSpPr>
            <p:cNvPr name="Freeform 6" id="6"/>
            <p:cNvSpPr/>
            <p:nvPr/>
          </p:nvSpPr>
          <p:spPr>
            <a:xfrm flipH="false" flipV="false" rot="0">
              <a:off x="0" y="0"/>
              <a:ext cx="4072636" cy="2228850"/>
            </a:xfrm>
            <a:custGeom>
              <a:avLst/>
              <a:gdLst/>
              <a:ahLst/>
              <a:cxnLst/>
              <a:rect r="r" b="b" t="t" l="l"/>
              <a:pathLst>
                <a:path h="2228850" w="4072636">
                  <a:moveTo>
                    <a:pt x="0" y="0"/>
                  </a:moveTo>
                  <a:lnTo>
                    <a:pt x="4072636" y="0"/>
                  </a:lnTo>
                  <a:lnTo>
                    <a:pt x="4072636" y="2228850"/>
                  </a:lnTo>
                  <a:lnTo>
                    <a:pt x="0" y="2228850"/>
                  </a:lnTo>
                  <a:lnTo>
                    <a:pt x="0" y="0"/>
                  </a:lnTo>
                  <a:close/>
                </a:path>
              </a:pathLst>
            </a:custGeom>
            <a:blipFill>
              <a:blip r:embed="rId4"/>
              <a:stretch>
                <a:fillRect l="0" t="-92" r="1" b="-90"/>
              </a:stretch>
            </a:blipFill>
          </p:spPr>
        </p:sp>
      </p:grpSp>
      <p:grpSp>
        <p:nvGrpSpPr>
          <p:cNvPr name="Group 7" id="7"/>
          <p:cNvGrpSpPr/>
          <p:nvPr/>
        </p:nvGrpSpPr>
        <p:grpSpPr>
          <a:xfrm rot="0">
            <a:off x="15967050" y="363986"/>
            <a:ext cx="3054433" cy="1671608"/>
            <a:chOff x="0" y="0"/>
            <a:chExt cx="4072577" cy="2228811"/>
          </a:xfrm>
        </p:grpSpPr>
        <p:sp>
          <p:nvSpPr>
            <p:cNvPr name="Freeform 8" id="8"/>
            <p:cNvSpPr/>
            <p:nvPr/>
          </p:nvSpPr>
          <p:spPr>
            <a:xfrm flipH="false" flipV="false" rot="0">
              <a:off x="0" y="0"/>
              <a:ext cx="4072636" cy="2228850"/>
            </a:xfrm>
            <a:custGeom>
              <a:avLst/>
              <a:gdLst/>
              <a:ahLst/>
              <a:cxnLst/>
              <a:rect r="r" b="b" t="t" l="l"/>
              <a:pathLst>
                <a:path h="2228850" w="4072636">
                  <a:moveTo>
                    <a:pt x="0" y="0"/>
                  </a:moveTo>
                  <a:lnTo>
                    <a:pt x="4072636" y="0"/>
                  </a:lnTo>
                  <a:lnTo>
                    <a:pt x="4072636" y="2228850"/>
                  </a:lnTo>
                  <a:lnTo>
                    <a:pt x="0" y="2228850"/>
                  </a:lnTo>
                  <a:lnTo>
                    <a:pt x="0" y="0"/>
                  </a:lnTo>
                  <a:close/>
                </a:path>
              </a:pathLst>
            </a:custGeom>
            <a:blipFill>
              <a:blip r:embed="rId4"/>
              <a:stretch>
                <a:fillRect l="0" t="-92" r="1" b="-90"/>
              </a:stretch>
            </a:blipFill>
          </p:spPr>
        </p:sp>
      </p:grpSp>
      <p:grpSp>
        <p:nvGrpSpPr>
          <p:cNvPr name="Group 9" id="9"/>
          <p:cNvGrpSpPr/>
          <p:nvPr/>
        </p:nvGrpSpPr>
        <p:grpSpPr>
          <a:xfrm rot="0">
            <a:off x="-2374055" y="-433529"/>
            <a:ext cx="4503140" cy="5628925"/>
            <a:chOff x="0" y="0"/>
            <a:chExt cx="6004187" cy="7505233"/>
          </a:xfrm>
        </p:grpSpPr>
        <p:sp>
          <p:nvSpPr>
            <p:cNvPr name="Freeform 10" id="10"/>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5"/>
              <a:stretch>
                <a:fillRect l="-21" t="0" r="-21" b="0"/>
              </a:stretch>
            </a:blipFill>
          </p:spPr>
        </p:sp>
      </p:grpSp>
      <p:grpSp>
        <p:nvGrpSpPr>
          <p:cNvPr name="Group 11" id="11"/>
          <p:cNvGrpSpPr/>
          <p:nvPr/>
        </p:nvGrpSpPr>
        <p:grpSpPr>
          <a:xfrm rot="0">
            <a:off x="-2603995" y="1495847"/>
            <a:ext cx="4503140" cy="5628925"/>
            <a:chOff x="0" y="0"/>
            <a:chExt cx="6004187" cy="7505233"/>
          </a:xfrm>
        </p:grpSpPr>
        <p:sp>
          <p:nvSpPr>
            <p:cNvPr name="Freeform 12" id="12"/>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6"/>
              <a:stretch>
                <a:fillRect l="-21" t="0" r="-21" b="0"/>
              </a:stretch>
            </a:blipFill>
          </p:spPr>
        </p:sp>
      </p:grpSp>
      <p:grpSp>
        <p:nvGrpSpPr>
          <p:cNvPr name="Group 13" id="13"/>
          <p:cNvGrpSpPr/>
          <p:nvPr/>
        </p:nvGrpSpPr>
        <p:grpSpPr>
          <a:xfrm rot="0">
            <a:off x="15791620" y="6828812"/>
            <a:ext cx="4503140" cy="5628925"/>
            <a:chOff x="0" y="0"/>
            <a:chExt cx="6004187" cy="7505233"/>
          </a:xfrm>
        </p:grpSpPr>
        <p:sp>
          <p:nvSpPr>
            <p:cNvPr name="Freeform 14" id="14"/>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5"/>
              <a:stretch>
                <a:fillRect l="-21" t="0" r="-21" b="0"/>
              </a:stretch>
            </a:blipFill>
          </p:spPr>
        </p:sp>
      </p:grpSp>
    </p:spTree>
  </p:cSld>
  <p:clrMapOvr>
    <a:masterClrMapping/>
  </p:clrMapOvr>
  <p:transition spd="fast">
    <p:cover dir="ld"/>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61" t="0" r="-61" b="0"/>
            </a:stretch>
          </a:blipFill>
        </p:spPr>
      </p:sp>
      <p:sp>
        <p:nvSpPr>
          <p:cNvPr name="TextBox 3" id="3"/>
          <p:cNvSpPr txBox="true"/>
          <p:nvPr/>
        </p:nvSpPr>
        <p:spPr>
          <a:xfrm rot="0">
            <a:off x="2864896" y="3190775"/>
            <a:ext cx="12558208" cy="3024343"/>
          </a:xfrm>
          <a:prstGeom prst="rect">
            <a:avLst/>
          </a:prstGeom>
        </p:spPr>
        <p:txBody>
          <a:bodyPr anchor="t" rtlCol="false" tIns="0" lIns="0" bIns="0" rIns="0">
            <a:spAutoFit/>
          </a:bodyPr>
          <a:lstStyle/>
          <a:p>
            <a:pPr algn="ctr">
              <a:lnSpc>
                <a:spcPts val="22252"/>
              </a:lnSpc>
            </a:pPr>
            <a:r>
              <a:rPr lang="en-US" sz="15894">
                <a:solidFill>
                  <a:srgbClr val="FFFFFF"/>
                </a:solidFill>
                <a:latin typeface="Canva Sans Bold"/>
              </a:rPr>
              <a:t>Thank you!</a:t>
            </a:r>
          </a:p>
        </p:txBody>
      </p:sp>
      <p:grpSp>
        <p:nvGrpSpPr>
          <p:cNvPr name="Group 4" id="4"/>
          <p:cNvGrpSpPr/>
          <p:nvPr/>
        </p:nvGrpSpPr>
        <p:grpSpPr>
          <a:xfrm rot="0">
            <a:off x="942077" y="7586692"/>
            <a:ext cx="3054433" cy="1671608"/>
            <a:chOff x="0" y="0"/>
            <a:chExt cx="4072577" cy="2228811"/>
          </a:xfrm>
        </p:grpSpPr>
        <p:sp>
          <p:nvSpPr>
            <p:cNvPr name="Freeform 5" id="5"/>
            <p:cNvSpPr/>
            <p:nvPr/>
          </p:nvSpPr>
          <p:spPr>
            <a:xfrm flipH="false" flipV="false" rot="0">
              <a:off x="0" y="0"/>
              <a:ext cx="4072636" cy="2228850"/>
            </a:xfrm>
            <a:custGeom>
              <a:avLst/>
              <a:gdLst/>
              <a:ahLst/>
              <a:cxnLst/>
              <a:rect r="r" b="b" t="t" l="l"/>
              <a:pathLst>
                <a:path h="2228850" w="4072636">
                  <a:moveTo>
                    <a:pt x="0" y="0"/>
                  </a:moveTo>
                  <a:lnTo>
                    <a:pt x="4072636" y="0"/>
                  </a:lnTo>
                  <a:lnTo>
                    <a:pt x="4072636" y="2228850"/>
                  </a:lnTo>
                  <a:lnTo>
                    <a:pt x="0" y="2228850"/>
                  </a:lnTo>
                  <a:lnTo>
                    <a:pt x="0" y="0"/>
                  </a:lnTo>
                  <a:close/>
                </a:path>
              </a:pathLst>
            </a:custGeom>
            <a:blipFill>
              <a:blip r:embed="rId4"/>
              <a:stretch>
                <a:fillRect l="0" t="-92" r="1" b="-90"/>
              </a:stretch>
            </a:blipFill>
          </p:spPr>
        </p:sp>
      </p:grpSp>
      <p:grpSp>
        <p:nvGrpSpPr>
          <p:cNvPr name="Group 6" id="6"/>
          <p:cNvGrpSpPr/>
          <p:nvPr/>
        </p:nvGrpSpPr>
        <p:grpSpPr>
          <a:xfrm rot="0">
            <a:off x="14008095" y="1028700"/>
            <a:ext cx="3054433" cy="1671608"/>
            <a:chOff x="0" y="0"/>
            <a:chExt cx="4072577" cy="2228811"/>
          </a:xfrm>
        </p:grpSpPr>
        <p:sp>
          <p:nvSpPr>
            <p:cNvPr name="Freeform 7" id="7"/>
            <p:cNvSpPr/>
            <p:nvPr/>
          </p:nvSpPr>
          <p:spPr>
            <a:xfrm flipH="false" flipV="false" rot="0">
              <a:off x="0" y="0"/>
              <a:ext cx="4072636" cy="2228850"/>
            </a:xfrm>
            <a:custGeom>
              <a:avLst/>
              <a:gdLst/>
              <a:ahLst/>
              <a:cxnLst/>
              <a:rect r="r" b="b" t="t" l="l"/>
              <a:pathLst>
                <a:path h="2228850" w="4072636">
                  <a:moveTo>
                    <a:pt x="0" y="0"/>
                  </a:moveTo>
                  <a:lnTo>
                    <a:pt x="4072636" y="0"/>
                  </a:lnTo>
                  <a:lnTo>
                    <a:pt x="4072636" y="2228850"/>
                  </a:lnTo>
                  <a:lnTo>
                    <a:pt x="0" y="2228850"/>
                  </a:lnTo>
                  <a:lnTo>
                    <a:pt x="0" y="0"/>
                  </a:lnTo>
                  <a:close/>
                </a:path>
              </a:pathLst>
            </a:custGeom>
            <a:blipFill>
              <a:blip r:embed="rId4"/>
              <a:stretch>
                <a:fillRect l="0" t="-92" r="1" b="-90"/>
              </a:stretch>
            </a:blipFill>
          </p:spPr>
        </p:sp>
      </p:grpSp>
      <p:grpSp>
        <p:nvGrpSpPr>
          <p:cNvPr name="Group 8" id="8"/>
          <p:cNvGrpSpPr/>
          <p:nvPr/>
        </p:nvGrpSpPr>
        <p:grpSpPr>
          <a:xfrm rot="0">
            <a:off x="-2374055" y="-433529"/>
            <a:ext cx="4503140" cy="5628925"/>
            <a:chOff x="0" y="0"/>
            <a:chExt cx="6004187" cy="7505233"/>
          </a:xfrm>
        </p:grpSpPr>
        <p:sp>
          <p:nvSpPr>
            <p:cNvPr name="Freeform 9" id="9"/>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5"/>
              <a:stretch>
                <a:fillRect l="-21" t="0" r="-21" b="0"/>
              </a:stretch>
            </a:blipFill>
          </p:spPr>
        </p:sp>
      </p:grpSp>
      <p:grpSp>
        <p:nvGrpSpPr>
          <p:cNvPr name="Group 10" id="10"/>
          <p:cNvGrpSpPr/>
          <p:nvPr/>
        </p:nvGrpSpPr>
        <p:grpSpPr>
          <a:xfrm rot="0">
            <a:off x="-1809439" y="624399"/>
            <a:ext cx="4503140" cy="5628925"/>
            <a:chOff x="0" y="0"/>
            <a:chExt cx="6004187" cy="7505233"/>
          </a:xfrm>
        </p:grpSpPr>
        <p:sp>
          <p:nvSpPr>
            <p:cNvPr name="Freeform 11" id="11"/>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6"/>
              <a:stretch>
                <a:fillRect l="-21" t="0" r="-21" b="0"/>
              </a:stretch>
            </a:blipFill>
          </p:spPr>
        </p:sp>
      </p:grpSp>
      <p:grpSp>
        <p:nvGrpSpPr>
          <p:cNvPr name="Group 12" id="12"/>
          <p:cNvGrpSpPr/>
          <p:nvPr/>
        </p:nvGrpSpPr>
        <p:grpSpPr>
          <a:xfrm rot="0">
            <a:off x="15535311" y="4597365"/>
            <a:ext cx="5435852" cy="6794815"/>
            <a:chOff x="0" y="0"/>
            <a:chExt cx="7247803" cy="9059753"/>
          </a:xfrm>
        </p:grpSpPr>
        <p:sp>
          <p:nvSpPr>
            <p:cNvPr name="Freeform 13" id="13"/>
            <p:cNvSpPr/>
            <p:nvPr/>
          </p:nvSpPr>
          <p:spPr>
            <a:xfrm flipH="false" flipV="false" rot="0">
              <a:off x="0" y="0"/>
              <a:ext cx="7247763" cy="9059799"/>
            </a:xfrm>
            <a:custGeom>
              <a:avLst/>
              <a:gdLst/>
              <a:ahLst/>
              <a:cxnLst/>
              <a:rect r="r" b="b" t="t" l="l"/>
              <a:pathLst>
                <a:path h="9059799" w="7247763">
                  <a:moveTo>
                    <a:pt x="0" y="0"/>
                  </a:moveTo>
                  <a:lnTo>
                    <a:pt x="7247763" y="0"/>
                  </a:lnTo>
                  <a:lnTo>
                    <a:pt x="7247763" y="9059799"/>
                  </a:lnTo>
                  <a:lnTo>
                    <a:pt x="0" y="9059799"/>
                  </a:lnTo>
                  <a:lnTo>
                    <a:pt x="0" y="0"/>
                  </a:lnTo>
                  <a:close/>
                </a:path>
              </a:pathLst>
            </a:custGeom>
            <a:blipFill>
              <a:blip r:embed="rId5"/>
              <a:stretch>
                <a:fillRect l="0" t="-17" r="0" b="-17"/>
              </a:stretch>
            </a:blipFill>
          </p:spPr>
        </p:sp>
      </p:grpSp>
      <p:grpSp>
        <p:nvGrpSpPr>
          <p:cNvPr name="Group 14" id="14"/>
          <p:cNvGrpSpPr/>
          <p:nvPr/>
        </p:nvGrpSpPr>
        <p:grpSpPr>
          <a:xfrm rot="0">
            <a:off x="13567136" y="7724847"/>
            <a:ext cx="4503140" cy="5628925"/>
            <a:chOff x="0" y="0"/>
            <a:chExt cx="6004187" cy="7505233"/>
          </a:xfrm>
        </p:grpSpPr>
        <p:sp>
          <p:nvSpPr>
            <p:cNvPr name="Freeform 15" id="15"/>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6"/>
              <a:stretch>
                <a:fillRect l="-21" t="0" r="-21" b="0"/>
              </a:stretch>
            </a:blipFill>
          </p:spPr>
        </p:sp>
      </p:gr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3925" y="-2838845"/>
            <a:ext cx="4503140" cy="5628925"/>
            <a:chOff x="0" y="0"/>
            <a:chExt cx="6004187" cy="7505233"/>
          </a:xfrm>
        </p:grpSpPr>
        <p:sp>
          <p:nvSpPr>
            <p:cNvPr name="Freeform 3" id="3"/>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2"/>
              <a:stretch>
                <a:fillRect l="-21" t="0" r="-21" b="0"/>
              </a:stretch>
            </a:blipFill>
          </p:spPr>
        </p:sp>
      </p:grpSp>
      <p:grpSp>
        <p:nvGrpSpPr>
          <p:cNvPr name="Group 4" id="4"/>
          <p:cNvGrpSpPr/>
          <p:nvPr/>
        </p:nvGrpSpPr>
        <p:grpSpPr>
          <a:xfrm rot="0">
            <a:off x="-2301814" y="-1057620"/>
            <a:ext cx="4503140" cy="5628925"/>
            <a:chOff x="0" y="0"/>
            <a:chExt cx="6004187" cy="7505233"/>
          </a:xfrm>
        </p:grpSpPr>
        <p:sp>
          <p:nvSpPr>
            <p:cNvPr name="Freeform 5" id="5"/>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3"/>
              <a:stretch>
                <a:fillRect l="-21" t="0" r="-21" b="0"/>
              </a:stretch>
            </a:blipFill>
          </p:spPr>
        </p:sp>
      </p:grpSp>
      <p:grpSp>
        <p:nvGrpSpPr>
          <p:cNvPr name="Group 6" id="6"/>
          <p:cNvGrpSpPr/>
          <p:nvPr/>
        </p:nvGrpSpPr>
        <p:grpSpPr>
          <a:xfrm rot="0">
            <a:off x="674109" y="7814205"/>
            <a:ext cx="3054433" cy="1671608"/>
            <a:chOff x="0" y="0"/>
            <a:chExt cx="4072577" cy="2228811"/>
          </a:xfrm>
        </p:grpSpPr>
        <p:sp>
          <p:nvSpPr>
            <p:cNvPr name="Freeform 7" id="7"/>
            <p:cNvSpPr/>
            <p:nvPr/>
          </p:nvSpPr>
          <p:spPr>
            <a:xfrm flipH="false" flipV="false" rot="0">
              <a:off x="0" y="0"/>
              <a:ext cx="4072636" cy="2228850"/>
            </a:xfrm>
            <a:custGeom>
              <a:avLst/>
              <a:gdLst/>
              <a:ahLst/>
              <a:cxnLst/>
              <a:rect r="r" b="b" t="t" l="l"/>
              <a:pathLst>
                <a:path h="2228850" w="4072636">
                  <a:moveTo>
                    <a:pt x="0" y="0"/>
                  </a:moveTo>
                  <a:lnTo>
                    <a:pt x="4072636" y="0"/>
                  </a:lnTo>
                  <a:lnTo>
                    <a:pt x="4072636" y="2228850"/>
                  </a:lnTo>
                  <a:lnTo>
                    <a:pt x="0" y="2228850"/>
                  </a:lnTo>
                  <a:lnTo>
                    <a:pt x="0" y="0"/>
                  </a:lnTo>
                  <a:close/>
                </a:path>
              </a:pathLst>
            </a:custGeom>
            <a:blipFill>
              <a:blip r:embed="rId4"/>
              <a:stretch>
                <a:fillRect l="0" t="-92" r="1" b="-90"/>
              </a:stretch>
            </a:blipFill>
          </p:spPr>
        </p:sp>
      </p:grpSp>
      <p:sp>
        <p:nvSpPr>
          <p:cNvPr name="Freeform 8" id="8"/>
          <p:cNvSpPr/>
          <p:nvPr/>
        </p:nvSpPr>
        <p:spPr>
          <a:xfrm flipH="false" flipV="false" rot="0">
            <a:off x="1028700" y="4211703"/>
            <a:ext cx="5950054" cy="4679468"/>
          </a:xfrm>
          <a:custGeom>
            <a:avLst/>
            <a:gdLst/>
            <a:ahLst/>
            <a:cxnLst/>
            <a:rect r="r" b="b" t="t" l="l"/>
            <a:pathLst>
              <a:path h="4679468" w="5950054">
                <a:moveTo>
                  <a:pt x="0" y="0"/>
                </a:moveTo>
                <a:lnTo>
                  <a:pt x="5950054" y="0"/>
                </a:lnTo>
                <a:lnTo>
                  <a:pt x="5950054" y="4679468"/>
                </a:lnTo>
                <a:lnTo>
                  <a:pt x="0" y="46794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575314" y="1760472"/>
            <a:ext cx="9941795" cy="1566545"/>
          </a:xfrm>
          <a:prstGeom prst="rect">
            <a:avLst/>
          </a:prstGeom>
        </p:spPr>
        <p:txBody>
          <a:bodyPr anchor="t" rtlCol="false" tIns="0" lIns="0" bIns="0" rIns="0">
            <a:spAutoFit/>
          </a:bodyPr>
          <a:lstStyle/>
          <a:p>
            <a:pPr algn="l">
              <a:lnSpc>
                <a:spcPts val="12880"/>
              </a:lnSpc>
            </a:pPr>
            <a:r>
              <a:rPr lang="en-US" sz="9200">
                <a:solidFill>
                  <a:srgbClr val="341670"/>
                </a:solidFill>
                <a:latin typeface="Canva Sans Bold"/>
              </a:rPr>
              <a:t>Introduction</a:t>
            </a:r>
          </a:p>
        </p:txBody>
      </p:sp>
      <p:sp>
        <p:nvSpPr>
          <p:cNvPr name="Freeform 10" id="10"/>
          <p:cNvSpPr/>
          <p:nvPr/>
        </p:nvSpPr>
        <p:spPr>
          <a:xfrm flipH="false" flipV="false" rot="0">
            <a:off x="7477446" y="4206872"/>
            <a:ext cx="4579904" cy="4816228"/>
          </a:xfrm>
          <a:custGeom>
            <a:avLst/>
            <a:gdLst/>
            <a:ahLst/>
            <a:cxnLst/>
            <a:rect r="r" b="b" t="t" l="l"/>
            <a:pathLst>
              <a:path h="4816228" w="4579904">
                <a:moveTo>
                  <a:pt x="0" y="0"/>
                </a:moveTo>
                <a:lnTo>
                  <a:pt x="4579904" y="0"/>
                </a:lnTo>
                <a:lnTo>
                  <a:pt x="4579904" y="4816228"/>
                </a:lnTo>
                <a:lnTo>
                  <a:pt x="0" y="48162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2934743" y="4109505"/>
            <a:ext cx="4155632" cy="4913596"/>
          </a:xfrm>
          <a:custGeom>
            <a:avLst/>
            <a:gdLst/>
            <a:ahLst/>
            <a:cxnLst/>
            <a:rect r="r" b="b" t="t" l="l"/>
            <a:pathLst>
              <a:path h="4913596" w="4155632">
                <a:moveTo>
                  <a:pt x="0" y="0"/>
                </a:moveTo>
                <a:lnTo>
                  <a:pt x="4155632" y="0"/>
                </a:lnTo>
                <a:lnTo>
                  <a:pt x="4155632" y="4913596"/>
                </a:lnTo>
                <a:lnTo>
                  <a:pt x="0" y="49135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15012559" y="7643777"/>
            <a:ext cx="4503140" cy="5628925"/>
            <a:chOff x="0" y="0"/>
            <a:chExt cx="6004187" cy="7505233"/>
          </a:xfrm>
        </p:grpSpPr>
        <p:sp>
          <p:nvSpPr>
            <p:cNvPr name="Freeform 13" id="13"/>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11"/>
              <a:stretch>
                <a:fillRect l="-21" t="0" r="-21" b="0"/>
              </a:stretch>
            </a:blipFill>
          </p:spPr>
        </p:sp>
      </p:grpSp>
      <p:sp>
        <p:nvSpPr>
          <p:cNvPr name="TextBox 14" id="14"/>
          <p:cNvSpPr txBox="true"/>
          <p:nvPr/>
        </p:nvSpPr>
        <p:spPr>
          <a:xfrm rot="0">
            <a:off x="1322838" y="4743757"/>
            <a:ext cx="5361782" cy="3829412"/>
          </a:xfrm>
          <a:prstGeom prst="rect">
            <a:avLst/>
          </a:prstGeom>
        </p:spPr>
        <p:txBody>
          <a:bodyPr anchor="t" rtlCol="false" tIns="0" lIns="0" bIns="0" rIns="0">
            <a:spAutoFit/>
          </a:bodyPr>
          <a:lstStyle/>
          <a:p>
            <a:pPr algn="just">
              <a:lnSpc>
                <a:spcPts val="2491"/>
              </a:lnSpc>
            </a:pPr>
            <a:r>
              <a:rPr lang="en-US" sz="1780">
                <a:solidFill>
                  <a:srgbClr val="FFFFFF"/>
                </a:solidFill>
                <a:latin typeface="Helvetica World"/>
              </a:rPr>
              <a:t>The project "Exploratory Data Analysis and Customer Purchase Behavior Analysis in Retail" aims to analyze customer purchase behavior during the Black Friday sales event using retail analytics techniques. By delving into the provided dataset, we seek to uncover valuable insights into customer preferences, spending patterns, and product categories that drive sales. Through data manipulation, visualization, and machine learning models, we aim to provide actionable recommendations to enhance sales and marketing strategies for "ABC Private Limited," a retail company.</a:t>
            </a:r>
          </a:p>
        </p:txBody>
      </p:sp>
      <p:sp>
        <p:nvSpPr>
          <p:cNvPr name="TextBox 15" id="15"/>
          <p:cNvSpPr txBox="true"/>
          <p:nvPr/>
        </p:nvSpPr>
        <p:spPr>
          <a:xfrm rot="0">
            <a:off x="7703275" y="4644715"/>
            <a:ext cx="4132472" cy="2352666"/>
          </a:xfrm>
          <a:prstGeom prst="rect">
            <a:avLst/>
          </a:prstGeom>
        </p:spPr>
        <p:txBody>
          <a:bodyPr anchor="t" rtlCol="false" tIns="0" lIns="0" bIns="0" rIns="0">
            <a:spAutoFit/>
          </a:bodyPr>
          <a:lstStyle/>
          <a:p>
            <a:pPr algn="just">
              <a:lnSpc>
                <a:spcPts val="2643"/>
              </a:lnSpc>
            </a:pPr>
            <a:r>
              <a:rPr lang="en-US" sz="1888">
                <a:solidFill>
                  <a:srgbClr val="FFFFFF"/>
                </a:solidFill>
                <a:latin typeface="Helvetica World"/>
              </a:rPr>
              <a:t>Black Friday is an annual shopping event in the United States, occurring on the Friday following Thanksgiving Day. It is characterized by heavily promoted sales and exclusive discounts, marking the beginning of the Christmas shopping season.</a:t>
            </a:r>
          </a:p>
        </p:txBody>
      </p:sp>
      <p:sp>
        <p:nvSpPr>
          <p:cNvPr name="TextBox 16" id="16"/>
          <p:cNvSpPr txBox="true"/>
          <p:nvPr/>
        </p:nvSpPr>
        <p:spPr>
          <a:xfrm rot="0">
            <a:off x="13154515" y="4658250"/>
            <a:ext cx="3616697" cy="3663499"/>
          </a:xfrm>
          <a:prstGeom prst="rect">
            <a:avLst/>
          </a:prstGeom>
        </p:spPr>
        <p:txBody>
          <a:bodyPr anchor="t" rtlCol="false" tIns="0" lIns="0" bIns="0" rIns="0">
            <a:spAutoFit/>
          </a:bodyPr>
          <a:lstStyle/>
          <a:p>
            <a:pPr algn="just">
              <a:lnSpc>
                <a:spcPts val="2671"/>
              </a:lnSpc>
            </a:pPr>
            <a:r>
              <a:rPr lang="en-US" sz="1907">
                <a:solidFill>
                  <a:srgbClr val="FFFFFF"/>
                </a:solidFill>
                <a:latin typeface="Helvetica World"/>
              </a:rPr>
              <a:t>Retailers can leverage data analytics during Black Friday to understand customer purchase behavior, optimize product offerings, pricing strategies, and tailor personalized discount vouchers. This data-driven approach helps businesses stay competitive and cater to customer needs, maximizing sales during this crucial shopping season.</a:t>
            </a:r>
          </a:p>
        </p:txBody>
      </p:sp>
      <p:sp>
        <p:nvSpPr>
          <p:cNvPr name="Freeform 17" id="17"/>
          <p:cNvSpPr/>
          <p:nvPr/>
        </p:nvSpPr>
        <p:spPr>
          <a:xfrm flipH="false" flipV="false" rot="0">
            <a:off x="-5674694" y="9855174"/>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5051295" y="-2624112"/>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fast">
    <p:cover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0550" y="1974333"/>
            <a:ext cx="6702020" cy="7283967"/>
          </a:xfrm>
          <a:custGeom>
            <a:avLst/>
            <a:gdLst/>
            <a:ahLst/>
            <a:cxnLst/>
            <a:rect r="r" b="b" t="t" l="l"/>
            <a:pathLst>
              <a:path h="7283967" w="6702020">
                <a:moveTo>
                  <a:pt x="0" y="0"/>
                </a:moveTo>
                <a:lnTo>
                  <a:pt x="6702020" y="0"/>
                </a:lnTo>
                <a:lnTo>
                  <a:pt x="6702020" y="7283967"/>
                </a:lnTo>
                <a:lnTo>
                  <a:pt x="0" y="7283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74694" y="9855174"/>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7515829" y="7658386"/>
            <a:ext cx="4503140" cy="5628925"/>
            <a:chOff x="0" y="0"/>
            <a:chExt cx="6004187" cy="7505233"/>
          </a:xfrm>
        </p:grpSpPr>
        <p:sp>
          <p:nvSpPr>
            <p:cNvPr name="Freeform 5" id="5"/>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6"/>
              <a:stretch>
                <a:fillRect l="-21" t="0" r="-21" b="0"/>
              </a:stretch>
            </a:blipFill>
          </p:spPr>
        </p:sp>
      </p:grpSp>
      <p:grpSp>
        <p:nvGrpSpPr>
          <p:cNvPr name="Group 6" id="6"/>
          <p:cNvGrpSpPr/>
          <p:nvPr/>
        </p:nvGrpSpPr>
        <p:grpSpPr>
          <a:xfrm rot="0">
            <a:off x="6227168" y="7658386"/>
            <a:ext cx="4503140" cy="5628925"/>
            <a:chOff x="0" y="0"/>
            <a:chExt cx="6004187" cy="7505233"/>
          </a:xfrm>
        </p:grpSpPr>
        <p:sp>
          <p:nvSpPr>
            <p:cNvPr name="Freeform 7" id="7"/>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7"/>
              <a:stretch>
                <a:fillRect l="-21" t="0" r="-21" b="0"/>
              </a:stretch>
            </a:blipFill>
          </p:spPr>
        </p:sp>
      </p:grpSp>
      <p:sp>
        <p:nvSpPr>
          <p:cNvPr name="Freeform 8" id="8"/>
          <p:cNvSpPr/>
          <p:nvPr/>
        </p:nvSpPr>
        <p:spPr>
          <a:xfrm flipH="false" flipV="false" rot="0">
            <a:off x="-5051295" y="-2624112"/>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296512" y="3276648"/>
            <a:ext cx="5435150" cy="3638454"/>
          </a:xfrm>
          <a:prstGeom prst="rect">
            <a:avLst/>
          </a:prstGeom>
        </p:spPr>
        <p:txBody>
          <a:bodyPr anchor="t" rtlCol="false" tIns="0" lIns="0" bIns="0" rIns="0">
            <a:spAutoFit/>
          </a:bodyPr>
          <a:lstStyle/>
          <a:p>
            <a:pPr algn="l">
              <a:lnSpc>
                <a:spcPts val="3154"/>
              </a:lnSpc>
            </a:pPr>
            <a:r>
              <a:rPr lang="en-US" sz="2253">
                <a:solidFill>
                  <a:srgbClr val="FFFFFF"/>
                </a:solidFill>
                <a:latin typeface="Helvetica World"/>
              </a:rPr>
              <a:t>The dataset used in the project is a purchase summary of various customers for selected high-volume products from the last month. It includes information about customer demographics (e.g., age, gender, marital status, occupation), product details (e.g., product ID, product category), city category, stay-in-current-city years, and the total purchase amount.</a:t>
            </a:r>
          </a:p>
        </p:txBody>
      </p:sp>
      <p:sp>
        <p:nvSpPr>
          <p:cNvPr name="TextBox 10" id="10"/>
          <p:cNvSpPr txBox="true"/>
          <p:nvPr/>
        </p:nvSpPr>
        <p:spPr>
          <a:xfrm rot="0">
            <a:off x="4230845" y="6574"/>
            <a:ext cx="9692148" cy="1566545"/>
          </a:xfrm>
          <a:prstGeom prst="rect">
            <a:avLst/>
          </a:prstGeom>
        </p:spPr>
        <p:txBody>
          <a:bodyPr anchor="t" rtlCol="false" tIns="0" lIns="0" bIns="0" rIns="0">
            <a:spAutoFit/>
          </a:bodyPr>
          <a:lstStyle/>
          <a:p>
            <a:pPr algn="l">
              <a:lnSpc>
                <a:spcPts val="12880"/>
              </a:lnSpc>
            </a:pPr>
            <a:r>
              <a:rPr lang="en-US" sz="9200">
                <a:solidFill>
                  <a:srgbClr val="202020"/>
                </a:solidFill>
                <a:latin typeface="Canva Sans Bold"/>
              </a:rPr>
              <a:t>Data Overview</a:t>
            </a:r>
          </a:p>
        </p:txBody>
      </p:sp>
      <p:grpSp>
        <p:nvGrpSpPr>
          <p:cNvPr name="Group 11" id="11"/>
          <p:cNvGrpSpPr/>
          <p:nvPr/>
        </p:nvGrpSpPr>
        <p:grpSpPr>
          <a:xfrm rot="0">
            <a:off x="-2637094" y="-485425"/>
            <a:ext cx="4503140" cy="5628925"/>
            <a:chOff x="0" y="0"/>
            <a:chExt cx="6004187" cy="7505233"/>
          </a:xfrm>
        </p:grpSpPr>
        <p:sp>
          <p:nvSpPr>
            <p:cNvPr name="Freeform 12" id="12"/>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10"/>
              <a:stretch>
                <a:fillRect l="-21" t="0" r="-21" b="0"/>
              </a:stretch>
            </a:blipFill>
          </p:spPr>
        </p:sp>
      </p:grpSp>
      <p:grpSp>
        <p:nvGrpSpPr>
          <p:cNvPr name="Group 13" id="13"/>
          <p:cNvGrpSpPr/>
          <p:nvPr/>
        </p:nvGrpSpPr>
        <p:grpSpPr>
          <a:xfrm rot="0">
            <a:off x="-2251570" y="677354"/>
            <a:ext cx="4503140" cy="5628925"/>
            <a:chOff x="0" y="0"/>
            <a:chExt cx="6004187" cy="7505233"/>
          </a:xfrm>
        </p:grpSpPr>
        <p:sp>
          <p:nvSpPr>
            <p:cNvPr name="Freeform 14" id="14"/>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11"/>
              <a:stretch>
                <a:fillRect l="-21" t="0" r="-21" b="0"/>
              </a:stretch>
            </a:blipFill>
          </p:spPr>
        </p:sp>
      </p:grpSp>
      <p:sp>
        <p:nvSpPr>
          <p:cNvPr name="Freeform 15" id="15"/>
          <p:cNvSpPr/>
          <p:nvPr/>
        </p:nvSpPr>
        <p:spPr>
          <a:xfrm flipH="false" flipV="false" rot="0">
            <a:off x="7894553" y="1974333"/>
            <a:ext cx="9745469" cy="7283967"/>
          </a:xfrm>
          <a:custGeom>
            <a:avLst/>
            <a:gdLst/>
            <a:ahLst/>
            <a:cxnLst/>
            <a:rect r="r" b="b" t="t" l="l"/>
            <a:pathLst>
              <a:path h="7283967" w="9745469">
                <a:moveTo>
                  <a:pt x="0" y="0"/>
                </a:moveTo>
                <a:lnTo>
                  <a:pt x="9745469" y="0"/>
                </a:lnTo>
                <a:lnTo>
                  <a:pt x="9745469" y="7283967"/>
                </a:lnTo>
                <a:lnTo>
                  <a:pt x="0" y="728396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6" id="16"/>
          <p:cNvSpPr txBox="true"/>
          <p:nvPr/>
        </p:nvSpPr>
        <p:spPr>
          <a:xfrm rot="0">
            <a:off x="7980976" y="3452591"/>
            <a:ext cx="9271167" cy="6139002"/>
          </a:xfrm>
          <a:prstGeom prst="rect">
            <a:avLst/>
          </a:prstGeom>
        </p:spPr>
        <p:txBody>
          <a:bodyPr anchor="t" rtlCol="false" tIns="0" lIns="0" bIns="0" rIns="0">
            <a:spAutoFit/>
          </a:bodyPr>
          <a:lstStyle/>
          <a:p>
            <a:pPr algn="l" marL="469400" indent="-156467" lvl="2">
              <a:lnSpc>
                <a:spcPts val="2874"/>
              </a:lnSpc>
              <a:buFont typeface="Arial"/>
              <a:buChar char="⚬"/>
            </a:pPr>
            <a:r>
              <a:rPr lang="en-US" sz="2053">
                <a:solidFill>
                  <a:srgbClr val="FFFFFF"/>
                </a:solidFill>
                <a:latin typeface="Helvetica World"/>
              </a:rPr>
              <a:t>User_ID: User ID</a:t>
            </a:r>
          </a:p>
          <a:p>
            <a:pPr algn="l" marL="469400" indent="-156467" lvl="2">
              <a:lnSpc>
                <a:spcPts val="2874"/>
              </a:lnSpc>
              <a:buFont typeface="Arial"/>
              <a:buChar char="⚬"/>
            </a:pPr>
            <a:r>
              <a:rPr lang="en-US" sz="2053">
                <a:solidFill>
                  <a:srgbClr val="FFFFFF"/>
                </a:solidFill>
                <a:latin typeface="Helvetica World"/>
              </a:rPr>
              <a:t>Product_ID: Product ID</a:t>
            </a:r>
          </a:p>
          <a:p>
            <a:pPr algn="l" marL="469400" indent="-156467" lvl="2">
              <a:lnSpc>
                <a:spcPts val="2874"/>
              </a:lnSpc>
              <a:buFont typeface="Arial"/>
              <a:buChar char="⚬"/>
            </a:pPr>
            <a:r>
              <a:rPr lang="en-US" sz="2053">
                <a:solidFill>
                  <a:srgbClr val="FFFFFF"/>
                </a:solidFill>
                <a:latin typeface="Helvetica World"/>
              </a:rPr>
              <a:t>Gender: Sex of the user (Male or Female) {Catogorical}</a:t>
            </a:r>
          </a:p>
          <a:p>
            <a:pPr algn="l" marL="469400" indent="-156467" lvl="2">
              <a:lnSpc>
                <a:spcPts val="2874"/>
              </a:lnSpc>
              <a:buFont typeface="Arial"/>
              <a:buChar char="⚬"/>
            </a:pPr>
            <a:r>
              <a:rPr lang="en-US" sz="2053">
                <a:solidFill>
                  <a:srgbClr val="FFFFFF"/>
                </a:solidFill>
                <a:latin typeface="Helvetica World"/>
              </a:rPr>
              <a:t>Age: Age of the user, grouped into bins {Catogorical}</a:t>
            </a:r>
          </a:p>
          <a:p>
            <a:pPr algn="l" marL="469400" indent="-156467" lvl="2">
              <a:lnSpc>
                <a:spcPts val="2874"/>
              </a:lnSpc>
              <a:buFont typeface="Arial"/>
              <a:buChar char="⚬"/>
            </a:pPr>
            <a:r>
              <a:rPr lang="en-US" sz="2053">
                <a:solidFill>
                  <a:srgbClr val="FFFFFF"/>
                </a:solidFill>
                <a:latin typeface="Helvetica World"/>
              </a:rPr>
              <a:t>Occupation: Occupation of the user (masked or anonymized)</a:t>
            </a:r>
          </a:p>
          <a:p>
            <a:pPr algn="l" marL="469400" indent="-156467" lvl="2">
              <a:lnSpc>
                <a:spcPts val="2874"/>
              </a:lnSpc>
              <a:buFont typeface="Arial"/>
              <a:buChar char="⚬"/>
            </a:pPr>
            <a:r>
              <a:rPr lang="en-US" sz="2053">
                <a:solidFill>
                  <a:srgbClr val="FFFFFF"/>
                </a:solidFill>
                <a:latin typeface="Helvetica World"/>
              </a:rPr>
              <a:t>City_Category: Category of the city (A, B, or C) {Catogorical}</a:t>
            </a:r>
          </a:p>
          <a:p>
            <a:pPr algn="l" marL="469400" indent="-156467" lvl="2">
              <a:lnSpc>
                <a:spcPts val="2874"/>
              </a:lnSpc>
              <a:buFont typeface="Arial"/>
              <a:buChar char="⚬"/>
            </a:pPr>
            <a:r>
              <a:rPr lang="en-US" sz="2053">
                <a:solidFill>
                  <a:srgbClr val="FFFFFF"/>
                </a:solidFill>
                <a:latin typeface="Helvetica World"/>
              </a:rPr>
              <a:t>Stay_In_Current_City_Years:Number of years the user has stayed in the current city {Catogorical}</a:t>
            </a:r>
          </a:p>
          <a:p>
            <a:pPr algn="l" marL="469400" indent="-156467" lvl="2">
              <a:lnSpc>
                <a:spcPts val="2874"/>
              </a:lnSpc>
              <a:buFont typeface="Arial"/>
              <a:buChar char="⚬"/>
            </a:pPr>
            <a:r>
              <a:rPr lang="en-US" sz="2053">
                <a:solidFill>
                  <a:srgbClr val="FFFFFF"/>
                </a:solidFill>
                <a:latin typeface="Helvetica World"/>
              </a:rPr>
              <a:t>Marital_Status: Marital status of the user (0 - Unmarried, 1 - Married)</a:t>
            </a:r>
          </a:p>
          <a:p>
            <a:pPr algn="l" marL="469400" indent="-156467" lvl="2">
              <a:lnSpc>
                <a:spcPts val="2874"/>
              </a:lnSpc>
              <a:buFont typeface="Arial"/>
              <a:buChar char="⚬"/>
            </a:pPr>
            <a:r>
              <a:rPr lang="en-US" sz="2053">
                <a:solidFill>
                  <a:srgbClr val="FFFFFF"/>
                </a:solidFill>
                <a:latin typeface="Helvetica World"/>
              </a:rPr>
              <a:t>Product_Category_1: Product category (masked or anonymized) {Catogorical}</a:t>
            </a:r>
          </a:p>
          <a:p>
            <a:pPr algn="l" marL="469400" indent="-156467" lvl="2">
              <a:lnSpc>
                <a:spcPts val="2874"/>
              </a:lnSpc>
              <a:buFont typeface="Arial"/>
              <a:buChar char="⚬"/>
            </a:pPr>
            <a:r>
              <a:rPr lang="en-US" sz="2053">
                <a:solidFill>
                  <a:srgbClr val="FFFFFF"/>
                </a:solidFill>
                <a:latin typeface="Helvetica World"/>
              </a:rPr>
              <a:t>Product_Category_2: Product may belong to another category as well (masked or anonymized)</a:t>
            </a:r>
          </a:p>
          <a:p>
            <a:pPr algn="l" marL="469400" indent="-156467" lvl="2">
              <a:lnSpc>
                <a:spcPts val="2874"/>
              </a:lnSpc>
              <a:buFont typeface="Arial"/>
              <a:buChar char="⚬"/>
            </a:pPr>
            <a:r>
              <a:rPr lang="en-US" sz="2053">
                <a:solidFill>
                  <a:srgbClr val="FFFFFF"/>
                </a:solidFill>
                <a:latin typeface="Helvetica World"/>
              </a:rPr>
              <a:t>Product_Category_3: Product may belong to another category as well (masked or anonymized)</a:t>
            </a:r>
          </a:p>
          <a:p>
            <a:pPr algn="l" marL="469400" indent="-156467" lvl="2">
              <a:lnSpc>
                <a:spcPts val="2874"/>
              </a:lnSpc>
              <a:buFont typeface="Arial"/>
              <a:buChar char="⚬"/>
            </a:pPr>
            <a:r>
              <a:rPr lang="en-US" sz="2053">
                <a:solidFill>
                  <a:srgbClr val="FFFFFF"/>
                </a:solidFill>
                <a:latin typeface="Helvetica World"/>
              </a:rPr>
              <a:t>Purchase: Purchase amount (target variable)</a:t>
            </a:r>
          </a:p>
          <a:p>
            <a:pPr algn="l" marL="469400" indent="-156467" lvl="2">
              <a:lnSpc>
                <a:spcPts val="2874"/>
              </a:lnSpc>
            </a:pPr>
          </a:p>
        </p:txBody>
      </p:sp>
      <p:sp>
        <p:nvSpPr>
          <p:cNvPr name="TextBox 17" id="17"/>
          <p:cNvSpPr txBox="true"/>
          <p:nvPr/>
        </p:nvSpPr>
        <p:spPr>
          <a:xfrm rot="0">
            <a:off x="8478738" y="2239868"/>
            <a:ext cx="8773406" cy="1233074"/>
          </a:xfrm>
          <a:prstGeom prst="rect">
            <a:avLst/>
          </a:prstGeom>
        </p:spPr>
        <p:txBody>
          <a:bodyPr anchor="t" rtlCol="false" tIns="0" lIns="0" bIns="0" rIns="0">
            <a:spAutoFit/>
          </a:bodyPr>
          <a:lstStyle/>
          <a:p>
            <a:pPr algn="l">
              <a:lnSpc>
                <a:spcPts val="4274"/>
              </a:lnSpc>
            </a:pPr>
            <a:r>
              <a:rPr lang="en-US" sz="3052">
                <a:solidFill>
                  <a:srgbClr val="FFB9A0"/>
                </a:solidFill>
                <a:latin typeface="Helvetica World Bold"/>
              </a:rPr>
              <a:t>Key Variables and Definitions from the Data Dictionary:</a:t>
            </a:r>
          </a:p>
        </p:txBody>
      </p:sp>
      <p:sp>
        <p:nvSpPr>
          <p:cNvPr name="TextBox 18" id="18"/>
          <p:cNvSpPr txBox="true"/>
          <p:nvPr/>
        </p:nvSpPr>
        <p:spPr>
          <a:xfrm rot="0">
            <a:off x="1296512" y="2588435"/>
            <a:ext cx="5290095" cy="554991"/>
          </a:xfrm>
          <a:prstGeom prst="rect">
            <a:avLst/>
          </a:prstGeom>
        </p:spPr>
        <p:txBody>
          <a:bodyPr anchor="t" rtlCol="false" tIns="0" lIns="0" bIns="0" rIns="0">
            <a:spAutoFit/>
          </a:bodyPr>
          <a:lstStyle/>
          <a:p>
            <a:pPr algn="l">
              <a:lnSpc>
                <a:spcPts val="4058"/>
              </a:lnSpc>
            </a:pPr>
            <a:r>
              <a:rPr lang="en-US" sz="2899">
                <a:solidFill>
                  <a:srgbClr val="FFB9A0"/>
                </a:solidFill>
                <a:latin typeface="Helvetica World"/>
              </a:rPr>
              <a:t>Dataset Used in the Project:</a:t>
            </a:r>
          </a:p>
        </p:txBody>
      </p:sp>
    </p:spTree>
  </p:cSld>
  <p:clrMapOvr>
    <a:masterClrMapping/>
  </p:clrMapOvr>
  <p:transition spd="fast">
    <p:cover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78554" y="9855174"/>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11928" y="-2795562"/>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540954" y="-485425"/>
            <a:ext cx="4503140" cy="5628925"/>
            <a:chOff x="0" y="0"/>
            <a:chExt cx="6004187" cy="7505233"/>
          </a:xfrm>
        </p:grpSpPr>
        <p:sp>
          <p:nvSpPr>
            <p:cNvPr name="Freeform 5" id="5"/>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6"/>
              <a:stretch>
                <a:fillRect l="-21" t="0" r="-21" b="0"/>
              </a:stretch>
            </a:blipFill>
          </p:spPr>
        </p:sp>
      </p:grpSp>
      <p:grpSp>
        <p:nvGrpSpPr>
          <p:cNvPr name="Group 6" id="6"/>
          <p:cNvGrpSpPr/>
          <p:nvPr/>
        </p:nvGrpSpPr>
        <p:grpSpPr>
          <a:xfrm rot="0">
            <a:off x="-2155430" y="677354"/>
            <a:ext cx="4503140" cy="5628925"/>
            <a:chOff x="0" y="0"/>
            <a:chExt cx="6004187" cy="7505233"/>
          </a:xfrm>
        </p:grpSpPr>
        <p:sp>
          <p:nvSpPr>
            <p:cNvPr name="Freeform 7" id="7"/>
            <p:cNvSpPr/>
            <p:nvPr/>
          </p:nvSpPr>
          <p:spPr>
            <a:xfrm flipH="false" flipV="false" rot="0">
              <a:off x="0" y="0"/>
              <a:ext cx="6004179" cy="7505192"/>
            </a:xfrm>
            <a:custGeom>
              <a:avLst/>
              <a:gdLst/>
              <a:ahLst/>
              <a:cxnLst/>
              <a:rect r="r" b="b" t="t" l="l"/>
              <a:pathLst>
                <a:path h="7505192" w="6004179">
                  <a:moveTo>
                    <a:pt x="0" y="0"/>
                  </a:moveTo>
                  <a:lnTo>
                    <a:pt x="6004179" y="0"/>
                  </a:lnTo>
                  <a:lnTo>
                    <a:pt x="6004179" y="7505192"/>
                  </a:lnTo>
                  <a:lnTo>
                    <a:pt x="0" y="7505192"/>
                  </a:lnTo>
                  <a:lnTo>
                    <a:pt x="0" y="0"/>
                  </a:lnTo>
                  <a:close/>
                </a:path>
              </a:pathLst>
            </a:custGeom>
            <a:blipFill>
              <a:blip r:embed="rId7"/>
              <a:stretch>
                <a:fillRect l="-21" t="0" r="-21" b="0"/>
              </a:stretch>
            </a:blipFill>
          </p:spPr>
        </p:sp>
      </p:grpSp>
      <p:grpSp>
        <p:nvGrpSpPr>
          <p:cNvPr name="Group 8" id="8"/>
          <p:cNvGrpSpPr/>
          <p:nvPr/>
        </p:nvGrpSpPr>
        <p:grpSpPr>
          <a:xfrm rot="0">
            <a:off x="2971972" y="1223645"/>
            <a:ext cx="13429893" cy="2314031"/>
            <a:chOff x="0" y="0"/>
            <a:chExt cx="3537091" cy="609457"/>
          </a:xfrm>
        </p:grpSpPr>
        <p:sp>
          <p:nvSpPr>
            <p:cNvPr name="Freeform 9" id="9"/>
            <p:cNvSpPr/>
            <p:nvPr/>
          </p:nvSpPr>
          <p:spPr>
            <a:xfrm flipH="false" flipV="false" rot="0">
              <a:off x="0" y="0"/>
              <a:ext cx="3537091" cy="609457"/>
            </a:xfrm>
            <a:custGeom>
              <a:avLst/>
              <a:gdLst/>
              <a:ahLst/>
              <a:cxnLst/>
              <a:rect r="r" b="b" t="t" l="l"/>
              <a:pathLst>
                <a:path h="609457" w="3537091">
                  <a:moveTo>
                    <a:pt x="29400" y="0"/>
                  </a:moveTo>
                  <a:lnTo>
                    <a:pt x="3507691" y="0"/>
                  </a:lnTo>
                  <a:cubicBezTo>
                    <a:pt x="3515489" y="0"/>
                    <a:pt x="3522966" y="3097"/>
                    <a:pt x="3528480" y="8611"/>
                  </a:cubicBezTo>
                  <a:cubicBezTo>
                    <a:pt x="3533994" y="14125"/>
                    <a:pt x="3537091" y="21603"/>
                    <a:pt x="3537091" y="29400"/>
                  </a:cubicBezTo>
                  <a:lnTo>
                    <a:pt x="3537091" y="580057"/>
                  </a:lnTo>
                  <a:cubicBezTo>
                    <a:pt x="3537091" y="587854"/>
                    <a:pt x="3533994" y="595332"/>
                    <a:pt x="3528480" y="600846"/>
                  </a:cubicBezTo>
                  <a:cubicBezTo>
                    <a:pt x="3522966" y="606359"/>
                    <a:pt x="3515489" y="609457"/>
                    <a:pt x="3507691" y="609457"/>
                  </a:cubicBezTo>
                  <a:lnTo>
                    <a:pt x="29400" y="609457"/>
                  </a:lnTo>
                  <a:cubicBezTo>
                    <a:pt x="21603" y="609457"/>
                    <a:pt x="14125" y="606359"/>
                    <a:pt x="8611" y="600846"/>
                  </a:cubicBezTo>
                  <a:cubicBezTo>
                    <a:pt x="3097" y="595332"/>
                    <a:pt x="0" y="587854"/>
                    <a:pt x="0" y="580057"/>
                  </a:cubicBezTo>
                  <a:lnTo>
                    <a:pt x="0" y="29400"/>
                  </a:lnTo>
                  <a:cubicBezTo>
                    <a:pt x="0" y="21603"/>
                    <a:pt x="3097" y="14125"/>
                    <a:pt x="8611" y="8611"/>
                  </a:cubicBezTo>
                  <a:cubicBezTo>
                    <a:pt x="14125" y="3097"/>
                    <a:pt x="21603" y="0"/>
                    <a:pt x="29400" y="0"/>
                  </a:cubicBezTo>
                  <a:close/>
                </a:path>
              </a:pathLst>
            </a:custGeom>
            <a:solidFill>
              <a:srgbClr val="6E3AD8"/>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874"/>
                </a:lnSpc>
              </a:pPr>
            </a:p>
          </p:txBody>
        </p:sp>
      </p:grpSp>
      <p:sp>
        <p:nvSpPr>
          <p:cNvPr name="TextBox 11" id="11"/>
          <p:cNvSpPr txBox="true"/>
          <p:nvPr/>
        </p:nvSpPr>
        <p:spPr>
          <a:xfrm rot="0">
            <a:off x="3588577" y="1450168"/>
            <a:ext cx="8773406" cy="568147"/>
          </a:xfrm>
          <a:prstGeom prst="rect">
            <a:avLst/>
          </a:prstGeom>
        </p:spPr>
        <p:txBody>
          <a:bodyPr anchor="t" rtlCol="false" tIns="0" lIns="0" bIns="0" rIns="0">
            <a:spAutoFit/>
          </a:bodyPr>
          <a:lstStyle/>
          <a:p>
            <a:pPr algn="l">
              <a:lnSpc>
                <a:spcPts val="4274"/>
              </a:lnSpc>
            </a:pPr>
            <a:r>
              <a:rPr lang="en-US" sz="3052">
                <a:solidFill>
                  <a:srgbClr val="FFB9A0"/>
                </a:solidFill>
                <a:latin typeface="Helvetica World Bold"/>
              </a:rPr>
              <a:t>Library used</a:t>
            </a:r>
          </a:p>
        </p:txBody>
      </p:sp>
      <p:sp>
        <p:nvSpPr>
          <p:cNvPr name="TextBox 12" id="12"/>
          <p:cNvSpPr txBox="true"/>
          <p:nvPr/>
        </p:nvSpPr>
        <p:spPr>
          <a:xfrm rot="0">
            <a:off x="3154893" y="-342900"/>
            <a:ext cx="12056947" cy="1566545"/>
          </a:xfrm>
          <a:prstGeom prst="rect">
            <a:avLst/>
          </a:prstGeom>
        </p:spPr>
        <p:txBody>
          <a:bodyPr anchor="t" rtlCol="false" tIns="0" lIns="0" bIns="0" rIns="0">
            <a:spAutoFit/>
          </a:bodyPr>
          <a:lstStyle/>
          <a:p>
            <a:pPr algn="l">
              <a:lnSpc>
                <a:spcPts val="12880"/>
              </a:lnSpc>
            </a:pPr>
            <a:r>
              <a:rPr lang="en-US" sz="9200">
                <a:solidFill>
                  <a:srgbClr val="202020"/>
                </a:solidFill>
                <a:latin typeface="Canva Sans Bold"/>
              </a:rPr>
              <a:t>Descriptive Analysis</a:t>
            </a:r>
          </a:p>
        </p:txBody>
      </p:sp>
      <p:sp>
        <p:nvSpPr>
          <p:cNvPr name="TextBox 13" id="13"/>
          <p:cNvSpPr txBox="true"/>
          <p:nvPr/>
        </p:nvSpPr>
        <p:spPr>
          <a:xfrm rot="0">
            <a:off x="2971972" y="1837978"/>
            <a:ext cx="13492968" cy="1699698"/>
          </a:xfrm>
          <a:prstGeom prst="rect">
            <a:avLst/>
          </a:prstGeom>
        </p:spPr>
        <p:txBody>
          <a:bodyPr anchor="t" rtlCol="false" tIns="0" lIns="0" bIns="0" rIns="0">
            <a:spAutoFit/>
          </a:bodyPr>
          <a:lstStyle/>
          <a:p>
            <a:pPr algn="l" marL="560856" indent="-186952" lvl="2">
              <a:lnSpc>
                <a:spcPts val="3435"/>
              </a:lnSpc>
            </a:pPr>
            <a:r>
              <a:rPr lang="en-US" sz="2452">
                <a:solidFill>
                  <a:srgbClr val="FFFFFF"/>
                </a:solidFill>
                <a:latin typeface="Helvetica World"/>
              </a:rPr>
              <a:t>pandas(manipulation and analysis), NumPy(numerical computing), sklearn(algorithms and tools for data mining and analysis), seaborn(data visualization library based on Matplotlib), matplotlib(static, interactive, and animated visualizations), plotly(versatile graphing library), warning(potential issues or deprecated features)</a:t>
            </a:r>
          </a:p>
        </p:txBody>
      </p:sp>
      <p:grpSp>
        <p:nvGrpSpPr>
          <p:cNvPr name="Group 14" id="14"/>
          <p:cNvGrpSpPr/>
          <p:nvPr/>
        </p:nvGrpSpPr>
        <p:grpSpPr>
          <a:xfrm rot="0">
            <a:off x="3035046" y="3758558"/>
            <a:ext cx="13429893" cy="6180081"/>
            <a:chOff x="0" y="0"/>
            <a:chExt cx="3537091" cy="1627676"/>
          </a:xfrm>
        </p:grpSpPr>
        <p:sp>
          <p:nvSpPr>
            <p:cNvPr name="Freeform 15" id="15"/>
            <p:cNvSpPr/>
            <p:nvPr/>
          </p:nvSpPr>
          <p:spPr>
            <a:xfrm flipH="false" flipV="false" rot="0">
              <a:off x="0" y="0"/>
              <a:ext cx="3537091" cy="1627676"/>
            </a:xfrm>
            <a:custGeom>
              <a:avLst/>
              <a:gdLst/>
              <a:ahLst/>
              <a:cxnLst/>
              <a:rect r="r" b="b" t="t" l="l"/>
              <a:pathLst>
                <a:path h="1627676" w="3537091">
                  <a:moveTo>
                    <a:pt x="29400" y="0"/>
                  </a:moveTo>
                  <a:lnTo>
                    <a:pt x="3507691" y="0"/>
                  </a:lnTo>
                  <a:cubicBezTo>
                    <a:pt x="3515489" y="0"/>
                    <a:pt x="3522966" y="3097"/>
                    <a:pt x="3528480" y="8611"/>
                  </a:cubicBezTo>
                  <a:cubicBezTo>
                    <a:pt x="3533994" y="14125"/>
                    <a:pt x="3537091" y="21603"/>
                    <a:pt x="3537091" y="29400"/>
                  </a:cubicBezTo>
                  <a:lnTo>
                    <a:pt x="3537091" y="1598276"/>
                  </a:lnTo>
                  <a:cubicBezTo>
                    <a:pt x="3537091" y="1606073"/>
                    <a:pt x="3533994" y="1613551"/>
                    <a:pt x="3528480" y="1619065"/>
                  </a:cubicBezTo>
                  <a:cubicBezTo>
                    <a:pt x="3522966" y="1624578"/>
                    <a:pt x="3515489" y="1627676"/>
                    <a:pt x="3507691" y="1627676"/>
                  </a:cubicBezTo>
                  <a:lnTo>
                    <a:pt x="29400" y="1627676"/>
                  </a:lnTo>
                  <a:cubicBezTo>
                    <a:pt x="21603" y="1627676"/>
                    <a:pt x="14125" y="1624578"/>
                    <a:pt x="8611" y="1619065"/>
                  </a:cubicBezTo>
                  <a:cubicBezTo>
                    <a:pt x="3097" y="1613551"/>
                    <a:pt x="0" y="1606073"/>
                    <a:pt x="0" y="1598276"/>
                  </a:cubicBezTo>
                  <a:lnTo>
                    <a:pt x="0" y="29400"/>
                  </a:lnTo>
                  <a:cubicBezTo>
                    <a:pt x="0" y="21603"/>
                    <a:pt x="3097" y="14125"/>
                    <a:pt x="8611" y="8611"/>
                  </a:cubicBezTo>
                  <a:cubicBezTo>
                    <a:pt x="14125" y="3097"/>
                    <a:pt x="21603" y="0"/>
                    <a:pt x="29400" y="0"/>
                  </a:cubicBezTo>
                  <a:close/>
                </a:path>
              </a:pathLst>
            </a:custGeom>
            <a:solidFill>
              <a:srgbClr val="6E3AD8"/>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874"/>
                </a:lnSpc>
              </a:pPr>
            </a:p>
          </p:txBody>
        </p:sp>
      </p:grpSp>
      <p:sp>
        <p:nvSpPr>
          <p:cNvPr name="TextBox 17" id="17"/>
          <p:cNvSpPr txBox="true"/>
          <p:nvPr/>
        </p:nvSpPr>
        <p:spPr>
          <a:xfrm rot="0">
            <a:off x="3469733" y="3981978"/>
            <a:ext cx="11152880" cy="568147"/>
          </a:xfrm>
          <a:prstGeom prst="rect">
            <a:avLst/>
          </a:prstGeom>
        </p:spPr>
        <p:txBody>
          <a:bodyPr anchor="t" rtlCol="false" tIns="0" lIns="0" bIns="0" rIns="0">
            <a:spAutoFit/>
          </a:bodyPr>
          <a:lstStyle/>
          <a:p>
            <a:pPr algn="l">
              <a:lnSpc>
                <a:spcPts val="4274"/>
              </a:lnSpc>
            </a:pPr>
            <a:r>
              <a:rPr lang="en-US" sz="3052">
                <a:solidFill>
                  <a:srgbClr val="FFB9A0"/>
                </a:solidFill>
                <a:latin typeface="Helvetica World Bold"/>
              </a:rPr>
              <a:t>Some the important command used to analysis the data</a:t>
            </a:r>
          </a:p>
        </p:txBody>
      </p:sp>
      <p:sp>
        <p:nvSpPr>
          <p:cNvPr name="TextBox 18" id="18"/>
          <p:cNvSpPr txBox="true"/>
          <p:nvPr/>
        </p:nvSpPr>
        <p:spPr>
          <a:xfrm rot="0">
            <a:off x="2971972" y="4673951"/>
            <a:ext cx="13669589" cy="5986008"/>
          </a:xfrm>
          <a:prstGeom prst="rect">
            <a:avLst/>
          </a:prstGeom>
        </p:spPr>
        <p:txBody>
          <a:bodyPr anchor="t" rtlCol="false" tIns="0" lIns="0" bIns="0" rIns="0">
            <a:spAutoFit/>
          </a:bodyPr>
          <a:lstStyle/>
          <a:p>
            <a:pPr>
              <a:lnSpc>
                <a:spcPts val="3434"/>
              </a:lnSpc>
            </a:pPr>
            <a:r>
              <a:rPr lang="en-US" sz="2452">
                <a:solidFill>
                  <a:srgbClr val="FFFFFF"/>
                </a:solidFill>
                <a:latin typeface="Helvetica World"/>
              </a:rPr>
              <a:t>1. data.shape [Checking The Dimension Of the DataSet]</a:t>
            </a:r>
          </a:p>
          <a:p>
            <a:pPr>
              <a:lnSpc>
                <a:spcPts val="3434"/>
              </a:lnSpc>
            </a:pPr>
            <a:r>
              <a:rPr lang="en-US" sz="2452">
                <a:solidFill>
                  <a:srgbClr val="FFFFFF"/>
                </a:solidFill>
                <a:latin typeface="Helvetica World"/>
              </a:rPr>
              <a:t>2. data.nunique()[Unique elements in each attributes]</a:t>
            </a:r>
          </a:p>
          <a:p>
            <a:pPr>
              <a:lnSpc>
                <a:spcPts val="3434"/>
              </a:lnSpc>
            </a:pPr>
            <a:r>
              <a:rPr lang="en-US" sz="2452">
                <a:solidFill>
                  <a:srgbClr val="FFFFFF"/>
                </a:solidFill>
                <a:latin typeface="Helvetica World"/>
              </a:rPr>
              <a:t>3. Frequency &amp; Relative Frequency for Each Column {data['Gender'].value_counts(), data['Gender'].value_counts(normalize=True)  }</a:t>
            </a:r>
          </a:p>
          <a:p>
            <a:pPr>
              <a:lnSpc>
                <a:spcPts val="3434"/>
              </a:lnSpc>
            </a:pPr>
            <a:r>
              <a:rPr lang="en-US" sz="2452">
                <a:solidFill>
                  <a:srgbClr val="FFFFFF"/>
                </a:solidFill>
                <a:latin typeface="Helvetica World"/>
              </a:rPr>
              <a:t>4. data.info() {prints information about the DataFrame [columns, column labels, column data types, Non-Null, Count,Dtype]}</a:t>
            </a:r>
          </a:p>
          <a:p>
            <a:pPr>
              <a:lnSpc>
                <a:spcPts val="3434"/>
              </a:lnSpc>
            </a:pPr>
            <a:r>
              <a:rPr lang="en-US" sz="2452">
                <a:solidFill>
                  <a:srgbClr val="FFFFFF"/>
                </a:solidFill>
                <a:latin typeface="Helvetica World"/>
              </a:rPr>
              <a:t>5. data.dtypes {Catogorical or non-catogorical}</a:t>
            </a:r>
          </a:p>
          <a:p>
            <a:pPr>
              <a:lnSpc>
                <a:spcPts val="3434"/>
              </a:lnSpc>
            </a:pPr>
            <a:r>
              <a:rPr lang="en-US" sz="2452">
                <a:solidFill>
                  <a:srgbClr val="FFFFFF"/>
                </a:solidFill>
                <a:latin typeface="Helvetica World"/>
              </a:rPr>
              <a:t>6. data.describe() {count,mean,std,min,max,25%,50%,75%}</a:t>
            </a:r>
          </a:p>
          <a:p>
            <a:pPr>
              <a:lnSpc>
                <a:spcPts val="3434"/>
              </a:lnSpc>
            </a:pPr>
            <a:r>
              <a:rPr lang="en-US" sz="2452">
                <a:solidFill>
                  <a:srgbClr val="FFFFFF"/>
                </a:solidFill>
                <a:latin typeface="Helvetica World"/>
              </a:rPr>
              <a:t>7. data[data.duplicated()].sum(){for duplicate data(biased results,overfitting,negatively impact)}</a:t>
            </a:r>
          </a:p>
          <a:p>
            <a:pPr>
              <a:lnSpc>
                <a:spcPts val="3434"/>
              </a:lnSpc>
            </a:pPr>
            <a:r>
              <a:rPr lang="en-US" sz="2452">
                <a:solidFill>
                  <a:srgbClr val="FFFFFF"/>
                </a:solidFill>
                <a:latin typeface="Helvetica World"/>
              </a:rPr>
              <a:t>8. data.isnull().sum() {Identifying the Missing Column Under Each Column}</a:t>
            </a:r>
          </a:p>
          <a:p>
            <a:pPr>
              <a:lnSpc>
                <a:spcPts val="3434"/>
              </a:lnSpc>
            </a:pPr>
            <a:r>
              <a:rPr lang="en-US" sz="2452">
                <a:solidFill>
                  <a:srgbClr val="FFFFFF"/>
                </a:solidFill>
                <a:latin typeface="Helvetica World"/>
              </a:rPr>
              <a:t>9. #function missing_data(data) {Percentage Of Missing Value in Each Column}</a:t>
            </a:r>
          </a:p>
          <a:p>
            <a:pPr>
              <a:lnSpc>
                <a:spcPts val="3434"/>
              </a:lnSpc>
            </a:pPr>
            <a:r>
              <a:rPr lang="en-US" sz="2452">
                <a:solidFill>
                  <a:srgbClr val="FFFFFF"/>
                </a:solidFill>
                <a:latin typeface="Helvetica World"/>
              </a:rPr>
              <a:t>10. data.hist() {Frequency check}</a:t>
            </a:r>
          </a:p>
          <a:p>
            <a:pPr>
              <a:lnSpc>
                <a:spcPts val="3434"/>
              </a:lnSpc>
            </a:pPr>
          </a:p>
          <a:p>
            <a:pPr algn="l">
              <a:lnSpc>
                <a:spcPts val="3435"/>
              </a:lnSpc>
            </a:pPr>
            <a:r>
              <a:rPr lang="en-US" sz="2452">
                <a:solidFill>
                  <a:srgbClr val="FFFFFF"/>
                </a:solidFill>
                <a:latin typeface="Helvetica World"/>
              </a:rPr>
              <a:t>] </a:t>
            </a:r>
          </a:p>
        </p:txBody>
      </p:sp>
    </p:spTree>
  </p:cSld>
  <p:clrMapOvr>
    <a:masterClrMapping/>
  </p:clrMapOvr>
  <p:transition spd="fast">
    <p:cover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6676" r="0" b="-16676"/>
              </a:stretch>
            </a:blipFill>
          </p:spPr>
        </p:sp>
      </p:grpSp>
      <p:sp>
        <p:nvSpPr>
          <p:cNvPr name="Freeform 4" id="4"/>
          <p:cNvSpPr/>
          <p:nvPr/>
        </p:nvSpPr>
        <p:spPr>
          <a:xfrm flipH="false" flipV="false" rot="0">
            <a:off x="-5674694" y="-2322845"/>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674694" y="9855174"/>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051295" y="-2624112"/>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28700" y="1219200"/>
            <a:ext cx="4506686" cy="4114800"/>
            <a:chOff x="0" y="0"/>
            <a:chExt cx="6008915" cy="5486400"/>
          </a:xfrm>
        </p:grpSpPr>
        <p:sp>
          <p:nvSpPr>
            <p:cNvPr name="Freeform 8" id="8"/>
            <p:cNvSpPr/>
            <p:nvPr/>
          </p:nvSpPr>
          <p:spPr>
            <a:xfrm flipH="false" flipV="false" rot="0">
              <a:off x="0" y="0"/>
              <a:ext cx="6008878" cy="5486400"/>
            </a:xfrm>
            <a:custGeom>
              <a:avLst/>
              <a:gdLst/>
              <a:ahLst/>
              <a:cxnLst/>
              <a:rect r="r" b="b" t="t" l="l"/>
              <a:pathLst>
                <a:path h="5486400" w="6008878">
                  <a:moveTo>
                    <a:pt x="0" y="0"/>
                  </a:moveTo>
                  <a:lnTo>
                    <a:pt x="6008878" y="0"/>
                  </a:lnTo>
                  <a:lnTo>
                    <a:pt x="6008878" y="5486400"/>
                  </a:lnTo>
                  <a:lnTo>
                    <a:pt x="0" y="5486400"/>
                  </a:lnTo>
                  <a:lnTo>
                    <a:pt x="0" y="0"/>
                  </a:lnTo>
                  <a:close/>
                </a:path>
              </a:pathLst>
            </a:custGeom>
            <a:blipFill>
              <a:blip r:embed="rId5"/>
              <a:stretch>
                <a:fillRect l="0" t="0" r="0" b="0"/>
              </a:stretch>
            </a:blipFill>
          </p:spPr>
        </p:sp>
      </p:grpSp>
      <p:grpSp>
        <p:nvGrpSpPr>
          <p:cNvPr name="Group 9" id="9"/>
          <p:cNvGrpSpPr/>
          <p:nvPr/>
        </p:nvGrpSpPr>
        <p:grpSpPr>
          <a:xfrm rot="0">
            <a:off x="11645900" y="1314450"/>
            <a:ext cx="5613400" cy="4114800"/>
            <a:chOff x="0" y="0"/>
            <a:chExt cx="7484533" cy="5486400"/>
          </a:xfrm>
        </p:grpSpPr>
        <p:sp>
          <p:nvSpPr>
            <p:cNvPr name="Freeform 10" id="10"/>
            <p:cNvSpPr/>
            <p:nvPr/>
          </p:nvSpPr>
          <p:spPr>
            <a:xfrm flipH="false" flipV="false" rot="0">
              <a:off x="0" y="0"/>
              <a:ext cx="7484491" cy="5486400"/>
            </a:xfrm>
            <a:custGeom>
              <a:avLst/>
              <a:gdLst/>
              <a:ahLst/>
              <a:cxnLst/>
              <a:rect r="r" b="b" t="t" l="l"/>
              <a:pathLst>
                <a:path h="5486400" w="7484491">
                  <a:moveTo>
                    <a:pt x="0" y="0"/>
                  </a:moveTo>
                  <a:lnTo>
                    <a:pt x="7484491" y="0"/>
                  </a:lnTo>
                  <a:lnTo>
                    <a:pt x="7484491" y="5486400"/>
                  </a:lnTo>
                  <a:lnTo>
                    <a:pt x="0" y="5486400"/>
                  </a:lnTo>
                  <a:lnTo>
                    <a:pt x="0" y="0"/>
                  </a:lnTo>
                  <a:close/>
                </a:path>
              </a:pathLst>
            </a:custGeom>
            <a:blipFill>
              <a:blip r:embed="rId6"/>
              <a:stretch>
                <a:fillRect l="0" t="0" r="0" b="0"/>
              </a:stretch>
            </a:blipFill>
          </p:spPr>
        </p:sp>
      </p:grpSp>
      <p:grpSp>
        <p:nvGrpSpPr>
          <p:cNvPr name="Group 11" id="11"/>
          <p:cNvGrpSpPr/>
          <p:nvPr/>
        </p:nvGrpSpPr>
        <p:grpSpPr>
          <a:xfrm rot="0">
            <a:off x="1028700" y="5810250"/>
            <a:ext cx="5702300" cy="4114800"/>
            <a:chOff x="0" y="0"/>
            <a:chExt cx="7603067" cy="5486400"/>
          </a:xfrm>
        </p:grpSpPr>
        <p:sp>
          <p:nvSpPr>
            <p:cNvPr name="Freeform 12" id="12"/>
            <p:cNvSpPr/>
            <p:nvPr/>
          </p:nvSpPr>
          <p:spPr>
            <a:xfrm flipH="false" flipV="false" rot="0">
              <a:off x="0" y="0"/>
              <a:ext cx="7603109" cy="5486400"/>
            </a:xfrm>
            <a:custGeom>
              <a:avLst/>
              <a:gdLst/>
              <a:ahLst/>
              <a:cxnLst/>
              <a:rect r="r" b="b" t="t" l="l"/>
              <a:pathLst>
                <a:path h="5486400" w="7603109">
                  <a:moveTo>
                    <a:pt x="0" y="0"/>
                  </a:moveTo>
                  <a:lnTo>
                    <a:pt x="7603109" y="0"/>
                  </a:lnTo>
                  <a:lnTo>
                    <a:pt x="7603109" y="5486400"/>
                  </a:lnTo>
                  <a:lnTo>
                    <a:pt x="0" y="5486400"/>
                  </a:lnTo>
                  <a:lnTo>
                    <a:pt x="0" y="0"/>
                  </a:lnTo>
                  <a:close/>
                </a:path>
              </a:pathLst>
            </a:custGeom>
            <a:blipFill>
              <a:blip r:embed="rId7"/>
              <a:stretch>
                <a:fillRect l="0" t="0" r="0" b="0"/>
              </a:stretch>
            </a:blipFill>
          </p:spPr>
        </p:sp>
      </p:grpSp>
      <p:grpSp>
        <p:nvGrpSpPr>
          <p:cNvPr name="Group 13" id="13"/>
          <p:cNvGrpSpPr/>
          <p:nvPr/>
        </p:nvGrpSpPr>
        <p:grpSpPr>
          <a:xfrm rot="0">
            <a:off x="11576560" y="5715000"/>
            <a:ext cx="5684754" cy="4114800"/>
            <a:chOff x="0" y="0"/>
            <a:chExt cx="7579672" cy="5486400"/>
          </a:xfrm>
        </p:grpSpPr>
        <p:sp>
          <p:nvSpPr>
            <p:cNvPr name="Freeform 14" id="14"/>
            <p:cNvSpPr/>
            <p:nvPr/>
          </p:nvSpPr>
          <p:spPr>
            <a:xfrm flipH="false" flipV="false" rot="0">
              <a:off x="0" y="0"/>
              <a:ext cx="7579614" cy="5486400"/>
            </a:xfrm>
            <a:custGeom>
              <a:avLst/>
              <a:gdLst/>
              <a:ahLst/>
              <a:cxnLst/>
              <a:rect r="r" b="b" t="t" l="l"/>
              <a:pathLst>
                <a:path h="5486400" w="7579614">
                  <a:moveTo>
                    <a:pt x="0" y="0"/>
                  </a:moveTo>
                  <a:lnTo>
                    <a:pt x="7579614" y="0"/>
                  </a:lnTo>
                  <a:lnTo>
                    <a:pt x="7579614" y="5486400"/>
                  </a:lnTo>
                  <a:lnTo>
                    <a:pt x="0" y="5486400"/>
                  </a:lnTo>
                  <a:lnTo>
                    <a:pt x="0" y="0"/>
                  </a:lnTo>
                  <a:close/>
                </a:path>
              </a:pathLst>
            </a:custGeom>
            <a:blipFill>
              <a:blip r:embed="rId8"/>
              <a:stretch>
                <a:fillRect l="0" t="0" r="0" b="0"/>
              </a:stretch>
            </a:blipFill>
          </p:spPr>
        </p:sp>
      </p:grpSp>
      <p:grpSp>
        <p:nvGrpSpPr>
          <p:cNvPr name="Group 15" id="15"/>
          <p:cNvGrpSpPr/>
          <p:nvPr/>
        </p:nvGrpSpPr>
        <p:grpSpPr>
          <a:xfrm rot="0">
            <a:off x="5713596" y="1314450"/>
            <a:ext cx="5684754" cy="4114800"/>
            <a:chOff x="0" y="0"/>
            <a:chExt cx="7579672" cy="5486400"/>
          </a:xfrm>
        </p:grpSpPr>
        <p:sp>
          <p:nvSpPr>
            <p:cNvPr name="Freeform 16" id="16"/>
            <p:cNvSpPr/>
            <p:nvPr/>
          </p:nvSpPr>
          <p:spPr>
            <a:xfrm flipH="false" flipV="false" rot="0">
              <a:off x="0" y="0"/>
              <a:ext cx="7579614" cy="5486400"/>
            </a:xfrm>
            <a:custGeom>
              <a:avLst/>
              <a:gdLst/>
              <a:ahLst/>
              <a:cxnLst/>
              <a:rect r="r" b="b" t="t" l="l"/>
              <a:pathLst>
                <a:path h="5486400" w="7579614">
                  <a:moveTo>
                    <a:pt x="0" y="0"/>
                  </a:moveTo>
                  <a:lnTo>
                    <a:pt x="7579614" y="0"/>
                  </a:lnTo>
                  <a:lnTo>
                    <a:pt x="7579614" y="5486400"/>
                  </a:lnTo>
                  <a:lnTo>
                    <a:pt x="0" y="5486400"/>
                  </a:lnTo>
                  <a:lnTo>
                    <a:pt x="0" y="0"/>
                  </a:lnTo>
                  <a:close/>
                </a:path>
              </a:pathLst>
            </a:custGeom>
            <a:blipFill>
              <a:blip r:embed="rId9"/>
              <a:stretch>
                <a:fillRect l="0" t="0" r="0" b="0"/>
              </a:stretch>
            </a:blipFill>
          </p:spPr>
        </p:sp>
      </p:grpSp>
      <p:grpSp>
        <p:nvGrpSpPr>
          <p:cNvPr name="Group 17" id="17"/>
          <p:cNvGrpSpPr/>
          <p:nvPr/>
        </p:nvGrpSpPr>
        <p:grpSpPr>
          <a:xfrm rot="0">
            <a:off x="6829729" y="6139466"/>
            <a:ext cx="4746832" cy="3435903"/>
            <a:chOff x="0" y="0"/>
            <a:chExt cx="6329109" cy="4581204"/>
          </a:xfrm>
        </p:grpSpPr>
        <p:sp>
          <p:nvSpPr>
            <p:cNvPr name="Freeform 18" id="18"/>
            <p:cNvSpPr/>
            <p:nvPr/>
          </p:nvSpPr>
          <p:spPr>
            <a:xfrm flipH="false" flipV="false" rot="0">
              <a:off x="0" y="0"/>
              <a:ext cx="6329045" cy="4581144"/>
            </a:xfrm>
            <a:custGeom>
              <a:avLst/>
              <a:gdLst/>
              <a:ahLst/>
              <a:cxnLst/>
              <a:rect r="r" b="b" t="t" l="l"/>
              <a:pathLst>
                <a:path h="4581144" w="6329045">
                  <a:moveTo>
                    <a:pt x="0" y="0"/>
                  </a:moveTo>
                  <a:lnTo>
                    <a:pt x="6329045" y="0"/>
                  </a:lnTo>
                  <a:lnTo>
                    <a:pt x="6329045" y="4581144"/>
                  </a:lnTo>
                  <a:lnTo>
                    <a:pt x="0" y="4581144"/>
                  </a:lnTo>
                  <a:lnTo>
                    <a:pt x="0" y="0"/>
                  </a:lnTo>
                  <a:close/>
                </a:path>
              </a:pathLst>
            </a:custGeom>
            <a:blipFill>
              <a:blip r:embed="rId10"/>
              <a:stretch>
                <a:fillRect l="0" t="0" r="-1" b="-1"/>
              </a:stretch>
            </a:blipFill>
          </p:spPr>
        </p:sp>
      </p:grpSp>
      <p:sp>
        <p:nvSpPr>
          <p:cNvPr name="TextBox 19" id="19"/>
          <p:cNvSpPr txBox="true"/>
          <p:nvPr/>
        </p:nvSpPr>
        <p:spPr>
          <a:xfrm rot="0">
            <a:off x="2273482" y="-54810"/>
            <a:ext cx="14987833" cy="1035990"/>
          </a:xfrm>
          <a:prstGeom prst="rect">
            <a:avLst/>
          </a:prstGeom>
        </p:spPr>
        <p:txBody>
          <a:bodyPr anchor="t" rtlCol="false" tIns="0" lIns="0" bIns="0" rIns="0">
            <a:spAutoFit/>
          </a:bodyPr>
          <a:lstStyle/>
          <a:p>
            <a:pPr algn="l">
              <a:lnSpc>
                <a:spcPts val="8527"/>
              </a:lnSpc>
            </a:pPr>
            <a:r>
              <a:rPr lang="en-US" sz="6091">
                <a:solidFill>
                  <a:srgbClr val="000000"/>
                </a:solidFill>
                <a:latin typeface="Canva Sans Bold"/>
              </a:rPr>
              <a:t>Exploratory Data Analysis(Univariate)</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02892" y="1554920"/>
            <a:ext cx="10430073" cy="7703380"/>
            <a:chOff x="0" y="0"/>
            <a:chExt cx="13906764" cy="10271173"/>
          </a:xfrm>
        </p:grpSpPr>
        <p:sp>
          <p:nvSpPr>
            <p:cNvPr name="Freeform 3" id="3"/>
            <p:cNvSpPr/>
            <p:nvPr/>
          </p:nvSpPr>
          <p:spPr>
            <a:xfrm flipH="false" flipV="false" rot="0">
              <a:off x="0" y="0"/>
              <a:ext cx="13906754" cy="10271125"/>
            </a:xfrm>
            <a:custGeom>
              <a:avLst/>
              <a:gdLst/>
              <a:ahLst/>
              <a:cxnLst/>
              <a:rect r="r" b="b" t="t" l="l"/>
              <a:pathLst>
                <a:path h="10271125" w="13906754">
                  <a:moveTo>
                    <a:pt x="0" y="0"/>
                  </a:moveTo>
                  <a:lnTo>
                    <a:pt x="13906754" y="0"/>
                  </a:lnTo>
                  <a:lnTo>
                    <a:pt x="13906754" y="10271125"/>
                  </a:lnTo>
                  <a:lnTo>
                    <a:pt x="0" y="10271125"/>
                  </a:lnTo>
                  <a:lnTo>
                    <a:pt x="0" y="0"/>
                  </a:lnTo>
                  <a:close/>
                </a:path>
              </a:pathLst>
            </a:custGeom>
            <a:blipFill>
              <a:blip r:embed="rId2"/>
              <a:stretch>
                <a:fillRect l="-223" t="0" r="-223" b="0"/>
              </a:stretch>
            </a:blipFill>
          </p:spPr>
        </p:sp>
      </p:grpSp>
      <p:grpSp>
        <p:nvGrpSpPr>
          <p:cNvPr name="Group 4" id="4"/>
          <p:cNvGrpSpPr/>
          <p:nvPr/>
        </p:nvGrpSpPr>
        <p:grpSpPr>
          <a:xfrm rot="0">
            <a:off x="267725" y="844521"/>
            <a:ext cx="6131062" cy="4656926"/>
            <a:chOff x="0" y="0"/>
            <a:chExt cx="8174749" cy="6209235"/>
          </a:xfrm>
        </p:grpSpPr>
        <p:sp>
          <p:nvSpPr>
            <p:cNvPr name="Freeform 5" id="5"/>
            <p:cNvSpPr/>
            <p:nvPr/>
          </p:nvSpPr>
          <p:spPr>
            <a:xfrm flipH="false" flipV="false" rot="0">
              <a:off x="0" y="0"/>
              <a:ext cx="8174736" cy="6209284"/>
            </a:xfrm>
            <a:custGeom>
              <a:avLst/>
              <a:gdLst/>
              <a:ahLst/>
              <a:cxnLst/>
              <a:rect r="r" b="b" t="t" l="l"/>
              <a:pathLst>
                <a:path h="6209284" w="8174736">
                  <a:moveTo>
                    <a:pt x="0" y="0"/>
                  </a:moveTo>
                  <a:lnTo>
                    <a:pt x="8174736" y="0"/>
                  </a:lnTo>
                  <a:lnTo>
                    <a:pt x="8174736" y="6209284"/>
                  </a:lnTo>
                  <a:lnTo>
                    <a:pt x="0" y="6209284"/>
                  </a:lnTo>
                  <a:lnTo>
                    <a:pt x="0" y="0"/>
                  </a:lnTo>
                  <a:close/>
                </a:path>
              </a:pathLst>
            </a:custGeom>
            <a:blipFill>
              <a:blip r:embed="rId3"/>
              <a:stretch>
                <a:fillRect l="-2468" t="0" r="-2468" b="0"/>
              </a:stretch>
            </a:blipFill>
          </p:spPr>
        </p:sp>
      </p:grpSp>
      <p:grpSp>
        <p:nvGrpSpPr>
          <p:cNvPr name="Group 6" id="6"/>
          <p:cNvGrpSpPr/>
          <p:nvPr/>
        </p:nvGrpSpPr>
        <p:grpSpPr>
          <a:xfrm rot="0">
            <a:off x="558363" y="5577648"/>
            <a:ext cx="6129428" cy="4496759"/>
            <a:chOff x="0" y="0"/>
            <a:chExt cx="8172571" cy="5995679"/>
          </a:xfrm>
        </p:grpSpPr>
        <p:sp>
          <p:nvSpPr>
            <p:cNvPr name="Freeform 7" id="7"/>
            <p:cNvSpPr/>
            <p:nvPr/>
          </p:nvSpPr>
          <p:spPr>
            <a:xfrm flipH="false" flipV="false" rot="0">
              <a:off x="0" y="0"/>
              <a:ext cx="8172577" cy="5995670"/>
            </a:xfrm>
            <a:custGeom>
              <a:avLst/>
              <a:gdLst/>
              <a:ahLst/>
              <a:cxnLst/>
              <a:rect r="r" b="b" t="t" l="l"/>
              <a:pathLst>
                <a:path h="5995670" w="8172577">
                  <a:moveTo>
                    <a:pt x="0" y="0"/>
                  </a:moveTo>
                  <a:lnTo>
                    <a:pt x="8172577" y="0"/>
                  </a:lnTo>
                  <a:lnTo>
                    <a:pt x="8172577" y="5995670"/>
                  </a:lnTo>
                  <a:lnTo>
                    <a:pt x="0" y="5995670"/>
                  </a:lnTo>
                  <a:lnTo>
                    <a:pt x="0" y="0"/>
                  </a:lnTo>
                  <a:close/>
                </a:path>
              </a:pathLst>
            </a:custGeom>
            <a:blipFill>
              <a:blip r:embed="rId4"/>
              <a:stretch>
                <a:fillRect l="0" t="0" r="0" b="0"/>
              </a:stretch>
            </a:blipFill>
          </p:spPr>
        </p:sp>
      </p:grpSp>
      <p:sp>
        <p:nvSpPr>
          <p:cNvPr name="TextBox 8" id="8"/>
          <p:cNvSpPr txBox="true"/>
          <p:nvPr/>
        </p:nvSpPr>
        <p:spPr>
          <a:xfrm rot="0">
            <a:off x="2273482" y="-181839"/>
            <a:ext cx="14987833" cy="1035990"/>
          </a:xfrm>
          <a:prstGeom prst="rect">
            <a:avLst/>
          </a:prstGeom>
        </p:spPr>
        <p:txBody>
          <a:bodyPr anchor="t" rtlCol="false" tIns="0" lIns="0" bIns="0" rIns="0">
            <a:spAutoFit/>
          </a:bodyPr>
          <a:lstStyle/>
          <a:p>
            <a:pPr algn="l">
              <a:lnSpc>
                <a:spcPts val="8527"/>
              </a:lnSpc>
            </a:pPr>
            <a:r>
              <a:rPr lang="en-US" sz="6091">
                <a:solidFill>
                  <a:srgbClr val="000000"/>
                </a:solidFill>
                <a:latin typeface="Canva Sans Bold"/>
              </a:rPr>
              <a:t>Exploratory Data Analysis(Univariate)</a:t>
            </a:r>
          </a:p>
        </p:txBody>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74694" y="9855174"/>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51295" y="-2624112"/>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028700"/>
            <a:ext cx="5291761" cy="4114800"/>
            <a:chOff x="0" y="0"/>
            <a:chExt cx="7055681" cy="5486400"/>
          </a:xfrm>
        </p:grpSpPr>
        <p:sp>
          <p:nvSpPr>
            <p:cNvPr name="Freeform 5" id="5"/>
            <p:cNvSpPr/>
            <p:nvPr/>
          </p:nvSpPr>
          <p:spPr>
            <a:xfrm flipH="false" flipV="false" rot="0">
              <a:off x="0" y="0"/>
              <a:ext cx="7055739" cy="5486400"/>
            </a:xfrm>
            <a:custGeom>
              <a:avLst/>
              <a:gdLst/>
              <a:ahLst/>
              <a:cxnLst/>
              <a:rect r="r" b="b" t="t" l="l"/>
              <a:pathLst>
                <a:path h="5486400" w="7055739">
                  <a:moveTo>
                    <a:pt x="0" y="0"/>
                  </a:moveTo>
                  <a:lnTo>
                    <a:pt x="7055739" y="0"/>
                  </a:lnTo>
                  <a:lnTo>
                    <a:pt x="7055739" y="5486400"/>
                  </a:lnTo>
                  <a:lnTo>
                    <a:pt x="0" y="5486400"/>
                  </a:lnTo>
                  <a:lnTo>
                    <a:pt x="0" y="0"/>
                  </a:lnTo>
                  <a:close/>
                </a:path>
              </a:pathLst>
            </a:custGeom>
            <a:blipFill>
              <a:blip r:embed="rId4"/>
              <a:stretch>
                <a:fillRect l="0" t="0" r="0" b="0"/>
              </a:stretch>
            </a:blipFill>
          </p:spPr>
        </p:sp>
      </p:grpSp>
      <p:grpSp>
        <p:nvGrpSpPr>
          <p:cNvPr name="Group 6" id="6"/>
          <p:cNvGrpSpPr/>
          <p:nvPr/>
        </p:nvGrpSpPr>
        <p:grpSpPr>
          <a:xfrm rot="0">
            <a:off x="12260543" y="1028700"/>
            <a:ext cx="4998757" cy="3991877"/>
            <a:chOff x="0" y="0"/>
            <a:chExt cx="6665009" cy="5322503"/>
          </a:xfrm>
        </p:grpSpPr>
        <p:sp>
          <p:nvSpPr>
            <p:cNvPr name="Freeform 7" id="7"/>
            <p:cNvSpPr/>
            <p:nvPr/>
          </p:nvSpPr>
          <p:spPr>
            <a:xfrm flipH="false" flipV="false" rot="0">
              <a:off x="0" y="0"/>
              <a:ext cx="6664960" cy="5322443"/>
            </a:xfrm>
            <a:custGeom>
              <a:avLst/>
              <a:gdLst/>
              <a:ahLst/>
              <a:cxnLst/>
              <a:rect r="r" b="b" t="t" l="l"/>
              <a:pathLst>
                <a:path h="5322443" w="6664960">
                  <a:moveTo>
                    <a:pt x="0" y="0"/>
                  </a:moveTo>
                  <a:lnTo>
                    <a:pt x="6664960" y="0"/>
                  </a:lnTo>
                  <a:lnTo>
                    <a:pt x="6664960" y="5322443"/>
                  </a:lnTo>
                  <a:lnTo>
                    <a:pt x="0" y="5322443"/>
                  </a:lnTo>
                  <a:lnTo>
                    <a:pt x="0" y="0"/>
                  </a:lnTo>
                  <a:close/>
                </a:path>
              </a:pathLst>
            </a:custGeom>
            <a:blipFill>
              <a:blip r:embed="rId5"/>
              <a:stretch>
                <a:fillRect l="0" t="0" r="0" b="-1"/>
              </a:stretch>
            </a:blipFill>
          </p:spPr>
        </p:sp>
      </p:grpSp>
      <p:grpSp>
        <p:nvGrpSpPr>
          <p:cNvPr name="Group 8" id="8"/>
          <p:cNvGrpSpPr/>
          <p:nvPr/>
        </p:nvGrpSpPr>
        <p:grpSpPr>
          <a:xfrm rot="0">
            <a:off x="12230100" y="5143500"/>
            <a:ext cx="5029200" cy="4114800"/>
            <a:chOff x="0" y="0"/>
            <a:chExt cx="6705600" cy="5486400"/>
          </a:xfrm>
        </p:grpSpPr>
        <p:sp>
          <p:nvSpPr>
            <p:cNvPr name="Freeform 9" id="9"/>
            <p:cNvSpPr/>
            <p:nvPr/>
          </p:nvSpPr>
          <p:spPr>
            <a:xfrm flipH="false" flipV="false" rot="0">
              <a:off x="0" y="0"/>
              <a:ext cx="6705600" cy="5486400"/>
            </a:xfrm>
            <a:custGeom>
              <a:avLst/>
              <a:gdLst/>
              <a:ahLst/>
              <a:cxnLst/>
              <a:rect r="r" b="b" t="t" l="l"/>
              <a:pathLst>
                <a:path h="5486400" w="6705600">
                  <a:moveTo>
                    <a:pt x="0" y="0"/>
                  </a:moveTo>
                  <a:lnTo>
                    <a:pt x="6705600" y="0"/>
                  </a:lnTo>
                  <a:lnTo>
                    <a:pt x="6705600" y="5486400"/>
                  </a:lnTo>
                  <a:lnTo>
                    <a:pt x="0" y="5486400"/>
                  </a:lnTo>
                  <a:lnTo>
                    <a:pt x="0" y="0"/>
                  </a:lnTo>
                  <a:close/>
                </a:path>
              </a:pathLst>
            </a:custGeom>
            <a:blipFill>
              <a:blip r:embed="rId6"/>
              <a:stretch>
                <a:fillRect l="0" t="0" r="0" b="0"/>
              </a:stretch>
            </a:blipFill>
          </p:spPr>
        </p:sp>
      </p:grpSp>
      <p:grpSp>
        <p:nvGrpSpPr>
          <p:cNvPr name="Group 10" id="10"/>
          <p:cNvGrpSpPr/>
          <p:nvPr/>
        </p:nvGrpSpPr>
        <p:grpSpPr>
          <a:xfrm rot="0">
            <a:off x="1028700" y="5224343"/>
            <a:ext cx="5291761" cy="4033957"/>
            <a:chOff x="0" y="0"/>
            <a:chExt cx="7055681" cy="5378609"/>
          </a:xfrm>
        </p:grpSpPr>
        <p:sp>
          <p:nvSpPr>
            <p:cNvPr name="Freeform 11" id="11"/>
            <p:cNvSpPr/>
            <p:nvPr/>
          </p:nvSpPr>
          <p:spPr>
            <a:xfrm flipH="false" flipV="false" rot="0">
              <a:off x="0" y="0"/>
              <a:ext cx="7055739" cy="5378577"/>
            </a:xfrm>
            <a:custGeom>
              <a:avLst/>
              <a:gdLst/>
              <a:ahLst/>
              <a:cxnLst/>
              <a:rect r="r" b="b" t="t" l="l"/>
              <a:pathLst>
                <a:path h="5378577" w="7055739">
                  <a:moveTo>
                    <a:pt x="0" y="0"/>
                  </a:moveTo>
                  <a:lnTo>
                    <a:pt x="7055739" y="0"/>
                  </a:lnTo>
                  <a:lnTo>
                    <a:pt x="7055739" y="5378577"/>
                  </a:lnTo>
                  <a:lnTo>
                    <a:pt x="0" y="5378577"/>
                  </a:lnTo>
                  <a:lnTo>
                    <a:pt x="0" y="0"/>
                  </a:lnTo>
                  <a:close/>
                </a:path>
              </a:pathLst>
            </a:custGeom>
            <a:blipFill>
              <a:blip r:embed="rId7"/>
              <a:stretch>
                <a:fillRect l="0" t="0" r="0" b="0"/>
              </a:stretch>
            </a:blipFill>
          </p:spPr>
        </p:sp>
      </p:grpSp>
      <p:grpSp>
        <p:nvGrpSpPr>
          <p:cNvPr name="Group 12" id="12"/>
          <p:cNvGrpSpPr/>
          <p:nvPr/>
        </p:nvGrpSpPr>
        <p:grpSpPr>
          <a:xfrm rot="0">
            <a:off x="6872705" y="1276892"/>
            <a:ext cx="4835593" cy="3743685"/>
            <a:chOff x="0" y="0"/>
            <a:chExt cx="6447457" cy="4991580"/>
          </a:xfrm>
        </p:grpSpPr>
        <p:sp>
          <p:nvSpPr>
            <p:cNvPr name="Freeform 13" id="13"/>
            <p:cNvSpPr/>
            <p:nvPr/>
          </p:nvSpPr>
          <p:spPr>
            <a:xfrm flipH="false" flipV="false" rot="0">
              <a:off x="0" y="0"/>
              <a:ext cx="6447409" cy="4991608"/>
            </a:xfrm>
            <a:custGeom>
              <a:avLst/>
              <a:gdLst/>
              <a:ahLst/>
              <a:cxnLst/>
              <a:rect r="r" b="b" t="t" l="l"/>
              <a:pathLst>
                <a:path h="4991608" w="6447409">
                  <a:moveTo>
                    <a:pt x="0" y="0"/>
                  </a:moveTo>
                  <a:lnTo>
                    <a:pt x="6447409" y="0"/>
                  </a:lnTo>
                  <a:lnTo>
                    <a:pt x="6447409" y="4991608"/>
                  </a:lnTo>
                  <a:lnTo>
                    <a:pt x="0" y="4991608"/>
                  </a:lnTo>
                  <a:lnTo>
                    <a:pt x="0" y="0"/>
                  </a:lnTo>
                  <a:close/>
                </a:path>
              </a:pathLst>
            </a:custGeom>
            <a:blipFill>
              <a:blip r:embed="rId8"/>
              <a:stretch>
                <a:fillRect l="0" t="0" r="0" b="0"/>
              </a:stretch>
            </a:blipFill>
          </p:spPr>
        </p:sp>
      </p:grpSp>
      <p:grpSp>
        <p:nvGrpSpPr>
          <p:cNvPr name="Group 14" id="14"/>
          <p:cNvGrpSpPr/>
          <p:nvPr/>
        </p:nvGrpSpPr>
        <p:grpSpPr>
          <a:xfrm rot="0">
            <a:off x="6872705" y="5186868"/>
            <a:ext cx="4953090" cy="4028065"/>
            <a:chOff x="0" y="0"/>
            <a:chExt cx="6604120" cy="5370753"/>
          </a:xfrm>
        </p:grpSpPr>
        <p:sp>
          <p:nvSpPr>
            <p:cNvPr name="Freeform 15" id="15"/>
            <p:cNvSpPr/>
            <p:nvPr/>
          </p:nvSpPr>
          <p:spPr>
            <a:xfrm flipH="false" flipV="false" rot="0">
              <a:off x="0" y="0"/>
              <a:ext cx="6604127" cy="5370703"/>
            </a:xfrm>
            <a:custGeom>
              <a:avLst/>
              <a:gdLst/>
              <a:ahLst/>
              <a:cxnLst/>
              <a:rect r="r" b="b" t="t" l="l"/>
              <a:pathLst>
                <a:path h="5370703" w="6604127">
                  <a:moveTo>
                    <a:pt x="0" y="0"/>
                  </a:moveTo>
                  <a:lnTo>
                    <a:pt x="6604127" y="0"/>
                  </a:lnTo>
                  <a:lnTo>
                    <a:pt x="6604127" y="5370703"/>
                  </a:lnTo>
                  <a:lnTo>
                    <a:pt x="0" y="5370703"/>
                  </a:lnTo>
                  <a:lnTo>
                    <a:pt x="0" y="0"/>
                  </a:lnTo>
                  <a:close/>
                </a:path>
              </a:pathLst>
            </a:custGeom>
            <a:blipFill>
              <a:blip r:embed="rId9"/>
              <a:stretch>
                <a:fillRect l="0" t="0" r="0" b="0"/>
              </a:stretch>
            </a:blipFill>
          </p:spPr>
        </p:sp>
      </p:grpSp>
      <p:sp>
        <p:nvSpPr>
          <p:cNvPr name="TextBox 16" id="16"/>
          <p:cNvSpPr txBox="true"/>
          <p:nvPr/>
        </p:nvSpPr>
        <p:spPr>
          <a:xfrm rot="0">
            <a:off x="2370147" y="-38100"/>
            <a:ext cx="16931474" cy="979348"/>
          </a:xfrm>
          <a:prstGeom prst="rect">
            <a:avLst/>
          </a:prstGeom>
        </p:spPr>
        <p:txBody>
          <a:bodyPr anchor="t" rtlCol="false" tIns="0" lIns="0" bIns="0" rIns="0">
            <a:spAutoFit/>
          </a:bodyPr>
          <a:lstStyle/>
          <a:p>
            <a:pPr algn="l">
              <a:lnSpc>
                <a:spcPts val="7969"/>
              </a:lnSpc>
            </a:pPr>
            <a:r>
              <a:rPr lang="en-US" sz="5692">
                <a:solidFill>
                  <a:srgbClr val="000000"/>
                </a:solidFill>
                <a:latin typeface="Canva Sans Bold"/>
              </a:rPr>
              <a:t>Exploratory Data Analysis(Bivariate)</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44410" y="1028700"/>
            <a:ext cx="11286621" cy="4205524"/>
            <a:chOff x="0" y="0"/>
            <a:chExt cx="15048828" cy="5607365"/>
          </a:xfrm>
        </p:grpSpPr>
        <p:sp>
          <p:nvSpPr>
            <p:cNvPr name="Freeform 3" id="3"/>
            <p:cNvSpPr/>
            <p:nvPr/>
          </p:nvSpPr>
          <p:spPr>
            <a:xfrm flipH="false" flipV="false" rot="0">
              <a:off x="0" y="0"/>
              <a:ext cx="15048864" cy="5607304"/>
            </a:xfrm>
            <a:custGeom>
              <a:avLst/>
              <a:gdLst/>
              <a:ahLst/>
              <a:cxnLst/>
              <a:rect r="r" b="b" t="t" l="l"/>
              <a:pathLst>
                <a:path h="5607304" w="15048864">
                  <a:moveTo>
                    <a:pt x="0" y="0"/>
                  </a:moveTo>
                  <a:lnTo>
                    <a:pt x="15048864" y="0"/>
                  </a:lnTo>
                  <a:lnTo>
                    <a:pt x="15048864" y="5607304"/>
                  </a:lnTo>
                  <a:lnTo>
                    <a:pt x="0" y="5607304"/>
                  </a:lnTo>
                  <a:lnTo>
                    <a:pt x="0" y="0"/>
                  </a:lnTo>
                  <a:close/>
                </a:path>
              </a:pathLst>
            </a:custGeom>
            <a:blipFill>
              <a:blip r:embed="rId2"/>
              <a:stretch>
                <a:fillRect l="0" t="0" r="0" b="-1"/>
              </a:stretch>
            </a:blipFill>
          </p:spPr>
        </p:sp>
      </p:grpSp>
      <p:grpSp>
        <p:nvGrpSpPr>
          <p:cNvPr name="Group 4" id="4"/>
          <p:cNvGrpSpPr/>
          <p:nvPr/>
        </p:nvGrpSpPr>
        <p:grpSpPr>
          <a:xfrm rot="0">
            <a:off x="11705792" y="5143500"/>
            <a:ext cx="5553508" cy="4337481"/>
            <a:chOff x="0" y="0"/>
            <a:chExt cx="7404677" cy="5783308"/>
          </a:xfrm>
        </p:grpSpPr>
        <p:sp>
          <p:nvSpPr>
            <p:cNvPr name="Freeform 5" id="5"/>
            <p:cNvSpPr/>
            <p:nvPr/>
          </p:nvSpPr>
          <p:spPr>
            <a:xfrm flipH="false" flipV="false" rot="0">
              <a:off x="0" y="0"/>
              <a:ext cx="7404735" cy="5783326"/>
            </a:xfrm>
            <a:custGeom>
              <a:avLst/>
              <a:gdLst/>
              <a:ahLst/>
              <a:cxnLst/>
              <a:rect r="r" b="b" t="t" l="l"/>
              <a:pathLst>
                <a:path h="5783326" w="7404735">
                  <a:moveTo>
                    <a:pt x="0" y="0"/>
                  </a:moveTo>
                  <a:lnTo>
                    <a:pt x="7404735" y="0"/>
                  </a:lnTo>
                  <a:lnTo>
                    <a:pt x="7404735" y="5783326"/>
                  </a:lnTo>
                  <a:lnTo>
                    <a:pt x="0" y="5783326"/>
                  </a:lnTo>
                  <a:lnTo>
                    <a:pt x="0" y="0"/>
                  </a:lnTo>
                  <a:close/>
                </a:path>
              </a:pathLst>
            </a:custGeom>
            <a:blipFill>
              <a:blip r:embed="rId3"/>
              <a:stretch>
                <a:fillRect l="0" t="0" r="0" b="0"/>
              </a:stretch>
            </a:blipFill>
          </p:spPr>
        </p:sp>
      </p:grpSp>
      <p:grpSp>
        <p:nvGrpSpPr>
          <p:cNvPr name="Group 6" id="6"/>
          <p:cNvGrpSpPr/>
          <p:nvPr/>
        </p:nvGrpSpPr>
        <p:grpSpPr>
          <a:xfrm rot="0">
            <a:off x="1028700" y="5143500"/>
            <a:ext cx="5268397" cy="4114800"/>
            <a:chOff x="0" y="0"/>
            <a:chExt cx="7024529" cy="5486400"/>
          </a:xfrm>
        </p:grpSpPr>
        <p:sp>
          <p:nvSpPr>
            <p:cNvPr name="Freeform 7" id="7"/>
            <p:cNvSpPr/>
            <p:nvPr/>
          </p:nvSpPr>
          <p:spPr>
            <a:xfrm flipH="false" flipV="false" rot="0">
              <a:off x="0" y="0"/>
              <a:ext cx="7024497" cy="5486400"/>
            </a:xfrm>
            <a:custGeom>
              <a:avLst/>
              <a:gdLst/>
              <a:ahLst/>
              <a:cxnLst/>
              <a:rect r="r" b="b" t="t" l="l"/>
              <a:pathLst>
                <a:path h="5486400" w="7024497">
                  <a:moveTo>
                    <a:pt x="0" y="0"/>
                  </a:moveTo>
                  <a:lnTo>
                    <a:pt x="7024497" y="0"/>
                  </a:lnTo>
                  <a:lnTo>
                    <a:pt x="7024497" y="5486400"/>
                  </a:lnTo>
                  <a:lnTo>
                    <a:pt x="0" y="5486400"/>
                  </a:lnTo>
                  <a:lnTo>
                    <a:pt x="0" y="0"/>
                  </a:lnTo>
                  <a:close/>
                </a:path>
              </a:pathLst>
            </a:custGeom>
            <a:blipFill>
              <a:blip r:embed="rId4"/>
              <a:stretch>
                <a:fillRect l="0" t="0" r="0" b="0"/>
              </a:stretch>
            </a:blipFill>
          </p:spPr>
        </p:sp>
      </p:grpSp>
      <p:sp>
        <p:nvSpPr>
          <p:cNvPr name="TextBox 8" id="8"/>
          <p:cNvSpPr txBox="true"/>
          <p:nvPr/>
        </p:nvSpPr>
        <p:spPr>
          <a:xfrm rot="0">
            <a:off x="2370147" y="-38100"/>
            <a:ext cx="16931474" cy="979348"/>
          </a:xfrm>
          <a:prstGeom prst="rect">
            <a:avLst/>
          </a:prstGeom>
        </p:spPr>
        <p:txBody>
          <a:bodyPr anchor="t" rtlCol="false" tIns="0" lIns="0" bIns="0" rIns="0">
            <a:spAutoFit/>
          </a:bodyPr>
          <a:lstStyle/>
          <a:p>
            <a:pPr algn="l">
              <a:lnSpc>
                <a:spcPts val="7969"/>
              </a:lnSpc>
            </a:pPr>
            <a:r>
              <a:rPr lang="en-US" sz="5692">
                <a:solidFill>
                  <a:srgbClr val="000000"/>
                </a:solidFill>
                <a:latin typeface="Canva Sans Bold"/>
              </a:rPr>
              <a:t>Exploratory Data Analysis(Bivariate)</a:t>
            </a:r>
          </a:p>
        </p:txBody>
      </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74694" y="9855174"/>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51295" y="-2624112"/>
            <a:ext cx="29637388" cy="3230762"/>
          </a:xfrm>
          <a:custGeom>
            <a:avLst/>
            <a:gdLst/>
            <a:ahLst/>
            <a:cxnLst/>
            <a:rect r="r" b="b" t="t" l="l"/>
            <a:pathLst>
              <a:path h="3230762" w="29637388">
                <a:moveTo>
                  <a:pt x="0" y="0"/>
                </a:moveTo>
                <a:lnTo>
                  <a:pt x="29637388" y="0"/>
                </a:lnTo>
                <a:lnTo>
                  <a:pt x="29637388" y="3230762"/>
                </a:lnTo>
                <a:lnTo>
                  <a:pt x="0" y="32307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39187" y="2138768"/>
            <a:ext cx="7839830" cy="6541208"/>
            <a:chOff x="0" y="0"/>
            <a:chExt cx="10453107" cy="8721611"/>
          </a:xfrm>
        </p:grpSpPr>
        <p:sp>
          <p:nvSpPr>
            <p:cNvPr name="Freeform 5" id="5"/>
            <p:cNvSpPr/>
            <p:nvPr/>
          </p:nvSpPr>
          <p:spPr>
            <a:xfrm flipH="false" flipV="false" rot="0">
              <a:off x="0" y="0"/>
              <a:ext cx="10453116" cy="8721598"/>
            </a:xfrm>
            <a:custGeom>
              <a:avLst/>
              <a:gdLst/>
              <a:ahLst/>
              <a:cxnLst/>
              <a:rect r="r" b="b" t="t" l="l"/>
              <a:pathLst>
                <a:path h="8721598" w="10453116">
                  <a:moveTo>
                    <a:pt x="0" y="0"/>
                  </a:moveTo>
                  <a:lnTo>
                    <a:pt x="10453116" y="0"/>
                  </a:lnTo>
                  <a:lnTo>
                    <a:pt x="10453116" y="8721598"/>
                  </a:lnTo>
                  <a:lnTo>
                    <a:pt x="0" y="8721598"/>
                  </a:lnTo>
                  <a:lnTo>
                    <a:pt x="0" y="0"/>
                  </a:lnTo>
                  <a:close/>
                </a:path>
              </a:pathLst>
            </a:custGeom>
            <a:blipFill>
              <a:blip r:embed="rId6"/>
              <a:stretch>
                <a:fillRect l="0" t="0" r="0" b="0"/>
              </a:stretch>
            </a:blipFill>
          </p:spPr>
        </p:sp>
      </p:grpSp>
      <p:sp>
        <p:nvSpPr>
          <p:cNvPr name="TextBox 6" id="6"/>
          <p:cNvSpPr txBox="true"/>
          <p:nvPr/>
        </p:nvSpPr>
        <p:spPr>
          <a:xfrm rot="0">
            <a:off x="3963849" y="76577"/>
            <a:ext cx="14324151" cy="2956077"/>
          </a:xfrm>
          <a:prstGeom prst="rect">
            <a:avLst/>
          </a:prstGeom>
        </p:spPr>
        <p:txBody>
          <a:bodyPr anchor="t" rtlCol="false" tIns="0" lIns="0" bIns="0" rIns="0">
            <a:spAutoFit/>
          </a:bodyPr>
          <a:lstStyle/>
          <a:p>
            <a:pPr algn="l">
              <a:lnSpc>
                <a:spcPts val="11887"/>
              </a:lnSpc>
            </a:pPr>
            <a:r>
              <a:rPr lang="en-US" sz="8491">
                <a:solidFill>
                  <a:srgbClr val="202020"/>
                </a:solidFill>
                <a:latin typeface="Canva Sans Bold"/>
              </a:rPr>
              <a:t>Data Pre-Processing</a:t>
            </a:r>
          </a:p>
          <a:p>
            <a:pPr algn="l">
              <a:lnSpc>
                <a:spcPts val="11887"/>
              </a:lnSpc>
            </a:pPr>
          </a:p>
        </p:txBody>
      </p:sp>
      <p:sp>
        <p:nvSpPr>
          <p:cNvPr name="TextBox 7" id="7"/>
          <p:cNvSpPr txBox="true"/>
          <p:nvPr/>
        </p:nvSpPr>
        <p:spPr>
          <a:xfrm rot="0">
            <a:off x="9144000" y="2043518"/>
            <a:ext cx="8427579" cy="8339112"/>
          </a:xfrm>
          <a:prstGeom prst="rect">
            <a:avLst/>
          </a:prstGeom>
        </p:spPr>
        <p:txBody>
          <a:bodyPr anchor="t" rtlCol="false" tIns="0" lIns="0" bIns="0" rIns="0">
            <a:spAutoFit/>
          </a:bodyPr>
          <a:lstStyle/>
          <a:p>
            <a:pPr algn="l" marL="571378" indent="-190459" lvl="2">
              <a:lnSpc>
                <a:spcPts val="3424"/>
              </a:lnSpc>
              <a:buFont typeface="Arial"/>
              <a:buChar char="⚬"/>
            </a:pPr>
            <a:r>
              <a:rPr lang="en-US" sz="2499">
                <a:solidFill>
                  <a:srgbClr val="202020"/>
                </a:solidFill>
                <a:latin typeface="Canva Sans Bold"/>
              </a:rPr>
              <a:t>Discrepancies / Inconsistencies in data( </a:t>
            </a:r>
            <a:r>
              <a:rPr lang="en-US" sz="2499">
                <a:solidFill>
                  <a:srgbClr val="202020"/>
                </a:solidFill>
                <a:latin typeface="Canva Sans"/>
              </a:rPr>
              <a:t>Add some very few points to "Discrepancies / Inconsistencies in data Replacing '+' in 'Age' and 'Stay_In_Current_City_Years</a:t>
            </a:r>
            <a:r>
              <a:rPr lang="en-US" sz="2499">
                <a:solidFill>
                  <a:srgbClr val="202020"/>
                </a:solidFill>
                <a:latin typeface="Canva Sans Bold"/>
              </a:rPr>
              <a:t>')</a:t>
            </a:r>
          </a:p>
          <a:p>
            <a:pPr algn="l" marL="571378" indent="-190459" lvl="2">
              <a:lnSpc>
                <a:spcPts val="3424"/>
              </a:lnSpc>
              <a:buFont typeface="Arial"/>
              <a:buChar char="⚬"/>
            </a:pPr>
            <a:r>
              <a:rPr lang="en-US" sz="2499">
                <a:solidFill>
                  <a:srgbClr val="202020"/>
                </a:solidFill>
                <a:latin typeface="Canva Sans Bold"/>
              </a:rPr>
              <a:t>Dropping Irrelevant Data (</a:t>
            </a:r>
            <a:r>
              <a:rPr lang="en-US" sz="2499">
                <a:solidFill>
                  <a:srgbClr val="202020"/>
                </a:solidFill>
                <a:latin typeface="Canva Sans"/>
              </a:rPr>
              <a:t>Category_3and user_id</a:t>
            </a:r>
            <a:r>
              <a:rPr lang="en-US" sz="2499">
                <a:solidFill>
                  <a:srgbClr val="202020"/>
                </a:solidFill>
                <a:latin typeface="Canva Sans Bold"/>
              </a:rPr>
              <a:t>) .</a:t>
            </a:r>
          </a:p>
          <a:p>
            <a:pPr algn="l" marL="571378" indent="-190459" lvl="2">
              <a:lnSpc>
                <a:spcPts val="3424"/>
              </a:lnSpc>
              <a:buFont typeface="Arial"/>
              <a:buChar char="⚬"/>
            </a:pPr>
            <a:r>
              <a:rPr lang="en-US" sz="2499">
                <a:solidFill>
                  <a:srgbClr val="202020"/>
                </a:solidFill>
                <a:latin typeface="Canva Sans Bold"/>
              </a:rPr>
              <a:t>Pre-Processing the productID(</a:t>
            </a:r>
            <a:r>
              <a:rPr lang="en-US" sz="2499">
                <a:solidFill>
                  <a:srgbClr val="202020"/>
                </a:solidFill>
                <a:latin typeface="Canva Sans"/>
              </a:rPr>
              <a:t># Product_ID preprocess e.g. P00069042 -&gt; 69042</a:t>
            </a:r>
            <a:r>
              <a:rPr lang="en-US" sz="2499">
                <a:solidFill>
                  <a:srgbClr val="202020"/>
                </a:solidFill>
                <a:latin typeface="Canva Sans Bold"/>
              </a:rPr>
              <a:t>)</a:t>
            </a:r>
          </a:p>
          <a:p>
            <a:pPr algn="l" marL="571378" indent="-190459" lvl="2">
              <a:lnSpc>
                <a:spcPts val="3424"/>
              </a:lnSpc>
              <a:buFont typeface="Arial"/>
              <a:buChar char="⚬"/>
            </a:pPr>
            <a:r>
              <a:rPr lang="en-US" sz="2499">
                <a:solidFill>
                  <a:srgbClr val="202020"/>
                </a:solidFill>
                <a:latin typeface="Canva Sans Bold"/>
              </a:rPr>
              <a:t>Fixing null values in 'Product_Category_2' (</a:t>
            </a:r>
            <a:r>
              <a:rPr lang="en-US" sz="2499">
                <a:solidFill>
                  <a:srgbClr val="202020"/>
                </a:solidFill>
                <a:latin typeface="Canva Sans"/>
              </a:rPr>
              <a:t>#imputed missing values with random values in the same probability distribution as given feature already had</a:t>
            </a:r>
            <a:r>
              <a:rPr lang="en-US" sz="2499">
                <a:solidFill>
                  <a:srgbClr val="202020"/>
                </a:solidFill>
                <a:latin typeface="Canva Sans Bold"/>
              </a:rPr>
              <a:t>)</a:t>
            </a:r>
          </a:p>
          <a:p>
            <a:pPr algn="l" marL="571378" indent="-190459" lvl="2">
              <a:lnSpc>
                <a:spcPts val="3424"/>
              </a:lnSpc>
              <a:buFont typeface="Arial"/>
              <a:buChar char="⚬"/>
            </a:pPr>
            <a:r>
              <a:rPr lang="en-US" sz="2499">
                <a:solidFill>
                  <a:srgbClr val="202020"/>
                </a:solidFill>
                <a:latin typeface="Canva Sans Bold"/>
              </a:rPr>
              <a:t>Feature Encoding (</a:t>
            </a:r>
            <a:r>
              <a:rPr lang="en-US" sz="2499">
                <a:solidFill>
                  <a:srgbClr val="202020"/>
                </a:solidFill>
                <a:latin typeface="Canva Sans"/>
              </a:rPr>
              <a:t>Used labelled Encoding to convert the categorical data into numerical Data</a:t>
            </a:r>
            <a:r>
              <a:rPr lang="en-US" sz="2499">
                <a:solidFill>
                  <a:srgbClr val="202020"/>
                </a:solidFill>
                <a:latin typeface="Canva Sans Bold"/>
              </a:rPr>
              <a:t>)</a:t>
            </a:r>
          </a:p>
          <a:p>
            <a:pPr algn="l" marL="571378" indent="-190459" lvl="2">
              <a:lnSpc>
                <a:spcPts val="3424"/>
              </a:lnSpc>
              <a:buFont typeface="Arial"/>
              <a:buChar char="⚬"/>
            </a:pPr>
            <a:r>
              <a:rPr lang="en-US" sz="2499">
                <a:solidFill>
                  <a:srgbClr val="202020"/>
                </a:solidFill>
                <a:latin typeface="Canva Sans Bold"/>
              </a:rPr>
              <a:t>Convert'Age', 'Stay_In_Current_City_Years' and 'Product_Category_2' into numeric data type</a:t>
            </a:r>
          </a:p>
          <a:p>
            <a:pPr algn="l" marL="571378" indent="-190459" lvl="2">
              <a:lnSpc>
                <a:spcPts val="3424"/>
              </a:lnSpc>
              <a:buFont typeface="Arial"/>
              <a:buChar char="⚬"/>
            </a:pPr>
            <a:r>
              <a:rPr lang="en-US" sz="2499">
                <a:solidFill>
                  <a:srgbClr val="202020"/>
                </a:solidFill>
                <a:latin typeface="Canva Sans Bold"/>
              </a:rPr>
              <a:t>Creating a train test split </a:t>
            </a:r>
            <a:r>
              <a:rPr lang="en-US" sz="2499">
                <a:solidFill>
                  <a:srgbClr val="202020"/>
                </a:solidFill>
                <a:latin typeface="Canva Sans"/>
              </a:rPr>
              <a:t>(# split the data and label)</a:t>
            </a:r>
          </a:p>
          <a:p>
            <a:pPr algn="l" marL="571378" indent="-190459" lvl="2">
              <a:lnSpc>
                <a:spcPts val="4449"/>
              </a:lnSpc>
            </a:pPr>
          </a:p>
          <a:p>
            <a:pPr algn="l" marL="571378" indent="-190459" lvl="2">
              <a:lnSpc>
                <a:spcPts val="4449"/>
              </a:lnSpc>
            </a:pPr>
          </a:p>
        </p:txBody>
      </p:sp>
      <p:sp>
        <p:nvSpPr>
          <p:cNvPr name="TextBox 8" id="8"/>
          <p:cNvSpPr txBox="true"/>
          <p:nvPr/>
        </p:nvSpPr>
        <p:spPr>
          <a:xfrm rot="0">
            <a:off x="574204" y="8546626"/>
            <a:ext cx="8569796" cy="1247140"/>
          </a:xfrm>
          <a:prstGeom prst="rect">
            <a:avLst/>
          </a:prstGeom>
        </p:spPr>
        <p:txBody>
          <a:bodyPr anchor="t" rtlCol="false" tIns="0" lIns="0" bIns="0" rIns="0">
            <a:spAutoFit/>
          </a:bodyPr>
          <a:lstStyle/>
          <a:p>
            <a:pPr algn="ctr">
              <a:lnSpc>
                <a:spcPts val="4759"/>
              </a:lnSpc>
            </a:pPr>
            <a:r>
              <a:rPr lang="en-US" sz="3399">
                <a:solidFill>
                  <a:srgbClr val="341670"/>
                </a:solidFill>
                <a:latin typeface="Canva Sans Bold"/>
              </a:rPr>
              <a:t>Showing the relation between different attributes of the Dataset</a:t>
            </a:r>
          </a:p>
        </p:txBody>
      </p:sp>
    </p:spTree>
  </p:cSld>
  <p:clrMapOvr>
    <a:masterClrMapping/>
  </p:clrMapOvr>
  <p:transition spd="slow">
    <p:cover dir="l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DAFqydPGQ4k</dc:identifier>
  <dcterms:modified xsi:type="dcterms:W3CDTF">2011-08-01T06:04:30Z</dcterms:modified>
  <cp:revision>1</cp:revision>
  <dc:title>Capstone Project 7.pptx</dc:title>
</cp:coreProperties>
</file>